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comments/comment2.xml" ContentType="application/vnd.openxmlformats-officedocument.presentationml.comments+xml"/>
  <Override PartName="/ppt/slides/slide4.xml" ContentType="application/vnd.openxmlformats-officedocument.presentationml.slide+xml"/>
  <Override PartName="/ppt/slides/slide5.xml" ContentType="application/vnd.openxmlformats-officedocument.presentationml.slide+xml"/>
  <Override PartName="/ppt/comments/comment3.xml" ContentType="application/vnd.openxmlformats-officedocument.presentationml.comments+xml"/>
  <Override PartName="/ppt/slides/slide6.xml" ContentType="application/vnd.openxmlformats-officedocument.presentationml.slide+xml"/>
  <Override PartName="/ppt/comments/comment4.xml" ContentType="application/vnd.openxmlformats-officedocument.presentationml.comments+xml"/>
  <Override PartName="/ppt/slides/slide7.xml" ContentType="application/vnd.openxmlformats-officedocument.presentationml.slide+xml"/>
  <Override PartName="/ppt/comments/comment5.xml" ContentType="application/vnd.openxmlformats-officedocument.presentationml.comments+xml"/>
  <Override PartName="/ppt/slides/slide8.xml" ContentType="application/vnd.openxmlformats-officedocument.presentationml.slide+xml"/>
  <Override PartName="/ppt/comments/comment6.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3"/>
    <p:sldId id="260" r:id="rId14"/>
    <p:sldId id="261" r:id="rId16"/>
    <p:sldId id="262" r:id="rId18"/>
    <p:sldId id="263" r:id="rId20"/>
    <p:sldId id="264" r:id="rId22"/>
    <p:sldId id="265" r:id="rId23"/>
    <p:sldId id="266" r:id="rId24"/>
    <p:sldId id="267" r:id="rId25"/>
    <p:sldId id="268" r:id="rId26"/>
    <p:sldId id="269" r:id="rId27"/>
    <p:sldId id="270"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Sarah Harvey" initials="SH" lastIdx="12"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oefler Text"/>
          <a:ea typeface="Hoefler Text"/>
          <a:cs typeface="Hoefler Text"/>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wholeTbl>
    <a:band2H>
      <a:tcTxStyle b="def" i="def"/>
      <a:tcStyle>
        <a:tcBdr/>
        <a:fill>
          <a:solidFill>
            <a:srgbClr val="C4C1BA">
              <a:alpha val="25000"/>
            </a:srgbClr>
          </a:solidFill>
        </a:fill>
      </a:tcStyle>
    </a:band2H>
    <a:firstCol>
      <a:tcTxStyle b="off" i="off">
        <a:font>
          <a:latin typeface="Hoefler Text"/>
          <a:ea typeface="Hoefler Text"/>
          <a:cs typeface="Hoefler Text"/>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Col>
    <a:lastRow>
      <a:tcTxStyle b="off" i="off">
        <a:font>
          <a:latin typeface="Hoefler Text"/>
          <a:ea typeface="Hoefler Text"/>
          <a:cs typeface="Hoefler Text"/>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381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lastRow>
    <a:firstRow>
      <a:tcTxStyle b="off" i="off">
        <a:font>
          <a:latin typeface="Hoefler Text"/>
          <a:ea typeface="Hoefler Text"/>
          <a:cs typeface="Hoefler Text"/>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Row>
  </a:tblStyle>
  <a:tblStyle styleId="{C7B018BB-80A7-4F77-B60F-C8B233D01FF8}" styleName="">
    <a:tblBg/>
    <a:wholeTbl>
      <a:tcTxStyle b="off" i="off">
        <a:font>
          <a:latin typeface="Hoefler Text"/>
          <a:ea typeface="Hoefler Text"/>
          <a:cs typeface="Hoefler Text"/>
        </a:font>
        <a:schemeClr val="accent5">
          <a:hueOff val="85969"/>
          <a:satOff val="-7811"/>
          <a:lumOff val="-38955"/>
        </a:schemeClr>
      </a:tcTxStyle>
      <a:tcStyle>
        <a:tcBdr>
          <a:left>
            <a:ln w="12700" cap="flat">
              <a:noFill/>
              <a:miter lim="400000"/>
            </a:ln>
          </a:left>
          <a:right>
            <a:ln w="12700" cap="flat">
              <a:noFill/>
              <a:miter lim="400000"/>
            </a:ln>
          </a:right>
          <a:top>
            <a:ln w="12700" cap="flat">
              <a:solidFill>
                <a:schemeClr val="accent5">
                  <a:hueOff val="85969"/>
                  <a:satOff val="-7811"/>
                  <a:lumOff val="-38955"/>
                </a:schemeClr>
              </a:solidFill>
              <a:prstDash val="solid"/>
              <a:miter lim="400000"/>
            </a:ln>
          </a:top>
          <a:bottom>
            <a:ln w="12700" cap="flat">
              <a:solidFill>
                <a:schemeClr val="accent5">
                  <a:hueOff val="85969"/>
                  <a:satOff val="-7811"/>
                  <a:lumOff val="-38955"/>
                </a:schemeClr>
              </a:solidFill>
              <a:prstDash val="solid"/>
              <a:miter lim="400000"/>
            </a:ln>
          </a:bottom>
          <a:insideH>
            <a:ln w="12700" cap="flat">
              <a:solidFill>
                <a:schemeClr val="accent5">
                  <a:hueOff val="85969"/>
                  <a:satOff val="-7811"/>
                  <a:lumOff val="-38955"/>
                </a:schemeClr>
              </a:solidFill>
              <a:prstDash val="solid"/>
              <a:miter lim="400000"/>
            </a:ln>
          </a:insideH>
          <a:insideV>
            <a:ln w="12700" cap="flat">
              <a:noFill/>
              <a:miter lim="400000"/>
            </a:ln>
          </a:insideV>
        </a:tcBdr>
        <a:fill>
          <a:noFill/>
        </a:fill>
      </a:tcStyle>
    </a:wholeTbl>
    <a:band2H>
      <a:tcTxStyle b="def" i="def"/>
      <a:tcStyle>
        <a:tcBdr/>
        <a:fill>
          <a:solidFill>
            <a:srgbClr val="C4C1BA">
              <a:alpha val="25000"/>
            </a:srgbClr>
          </a:solidFill>
        </a:fill>
      </a:tcStyle>
    </a:band2H>
    <a:firstCol>
      <a:tcTxStyle b="off" i="off">
        <a:font>
          <a:latin typeface="Hoefler Text"/>
          <a:ea typeface="Hoefler Text"/>
          <a:cs typeface="Hoefler Text"/>
        </a:font>
        <a:schemeClr val="accent5">
          <a:hueOff val="85969"/>
          <a:satOff val="-7811"/>
          <a:lumOff val="-38955"/>
        </a:schemeClr>
      </a:tcTxStyle>
      <a:tcStyle>
        <a:tcBdr>
          <a:left>
            <a:ln w="12700" cap="flat">
              <a:noFill/>
              <a:miter lim="400000"/>
            </a:ln>
          </a:left>
          <a:right>
            <a:ln w="12700" cap="flat">
              <a:solidFill>
                <a:schemeClr val="accent5">
                  <a:hueOff val="85969"/>
                  <a:satOff val="-7811"/>
                  <a:lumOff val="-38955"/>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C2C3">
              <a:alpha val="63000"/>
            </a:srgbClr>
          </a:solidFill>
        </a:fill>
      </a:tcStyle>
    </a:firstCol>
    <a:lastRow>
      <a:tcTxStyle b="off" i="off">
        <a:font>
          <a:latin typeface="Hoefler Text"/>
          <a:ea typeface="Hoefler Text"/>
          <a:cs typeface="Hoefler Text"/>
        </a:font>
        <a:schemeClr val="accent5">
          <a:hueOff val="85969"/>
          <a:satOff val="-7811"/>
          <a:lumOff val="-38955"/>
        </a:schemeClr>
      </a:tcTxStyle>
      <a:tcStyle>
        <a:tcBdr>
          <a:left>
            <a:ln w="12700" cap="flat">
              <a:noFill/>
              <a:miter lim="400000"/>
            </a:ln>
          </a:left>
          <a:right>
            <a:ln w="12700" cap="flat">
              <a:noFill/>
              <a:miter lim="400000"/>
            </a:ln>
          </a:right>
          <a:top>
            <a:ln w="25400" cap="flat">
              <a:solidFill>
                <a:schemeClr val="accent5">
                  <a:hueOff val="85969"/>
                  <a:satOff val="-7811"/>
                  <a:lumOff val="-38955"/>
                </a:scheme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5">
                  <a:hueOff val="85969"/>
                  <a:satOff val="-7811"/>
                  <a:lumOff val="-38955"/>
                </a:schemeClr>
              </a:solidFill>
              <a:prstDash val="solid"/>
              <a:miter lim="400000"/>
            </a:ln>
          </a:bottom>
          <a:insideH>
            <a:ln w="12700" cap="flat">
              <a:noFill/>
              <a:miter lim="400000"/>
            </a:ln>
          </a:insideH>
          <a:insideV>
            <a:ln w="12700" cap="flat">
              <a:noFill/>
              <a:miter lim="400000"/>
            </a:ln>
          </a:insideV>
        </a:tcBdr>
        <a:fill>
          <a:solidFill>
            <a:srgbClr val="427271"/>
          </a:solidFill>
        </a:fill>
      </a:tcStyle>
    </a:firstRow>
  </a:tblStyle>
  <a:tblStyle styleId="{EEE7283C-3CF3-47DC-8721-378D4A62B228}" styleName="">
    <a:tblBg/>
    <a:wholeTbl>
      <a:tcTxStyle b="off" i="off">
        <a:font>
          <a:latin typeface="Hoefler Text"/>
          <a:ea typeface="Hoefler Text"/>
          <a:cs typeface="Hoefler Text"/>
        </a:font>
        <a:srgbClr val="5E5E5E"/>
      </a:tcTxStyle>
      <a:tcStyle>
        <a:tcBdr>
          <a:left>
            <a:ln w="12700" cap="flat">
              <a:solidFill>
                <a:schemeClr val="accent1">
                  <a:satOff val="-10875"/>
                  <a:lumOff val="-37767"/>
                </a:schemeClr>
              </a:solidFill>
              <a:prstDash val="solid"/>
              <a:miter lim="400000"/>
            </a:ln>
          </a:left>
          <a:right>
            <a:ln w="12700" cap="flat">
              <a:solidFill>
                <a:schemeClr val="accent1">
                  <a:satOff val="-10875"/>
                  <a:lumOff val="-37767"/>
                </a:schemeClr>
              </a:solidFill>
              <a:prstDash val="solid"/>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solidFill>
                <a:schemeClr val="accent1">
                  <a:satOff val="-10875"/>
                  <a:lumOff val="-37767"/>
                </a:schemeClr>
              </a:solidFill>
              <a:prstDash val="solid"/>
              <a:miter lim="400000"/>
            </a:ln>
          </a:insideV>
        </a:tcBdr>
        <a:fill>
          <a:noFill/>
        </a:fill>
      </a:tcStyle>
    </a:wholeTbl>
    <a:band2H>
      <a:tcTxStyle b="def" i="def"/>
      <a:tcStyle>
        <a:tcBdr/>
        <a:fill>
          <a:solidFill>
            <a:srgbClr val="E1E0DA"/>
          </a:solidFill>
        </a:fill>
      </a:tcStyle>
    </a:band2H>
    <a:firstCol>
      <a:tcTxStyle b="off" i="off">
        <a:font>
          <a:latin typeface="Hoefler Text"/>
          <a:ea typeface="Hoefler Text"/>
          <a:cs typeface="Hoefler Text"/>
        </a:font>
        <a:srgbClr val="FFFFFF"/>
      </a:tcTxStyle>
      <a:tcStyle>
        <a:tcBdr>
          <a:left>
            <a:ln w="12700" cap="flat">
              <a:solidFill>
                <a:schemeClr val="accent1">
                  <a:satOff val="-10875"/>
                  <a:lumOff val="-37767"/>
                </a:schemeClr>
              </a:solidFill>
              <a:prstDash val="solid"/>
              <a:miter lim="400000"/>
            </a:ln>
          </a:left>
          <a:right>
            <a:ln w="12700" cap="flat">
              <a:noFill/>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noFill/>
              <a:miter lim="400000"/>
            </a:ln>
          </a:insideV>
        </a:tcBdr>
        <a:fill>
          <a:solidFill>
            <a:srgbClr val="979E9E"/>
          </a:solidFill>
        </a:fill>
      </a:tcStyle>
    </a:firstCol>
    <a:la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1">
                  <a:satOff val="-10875"/>
                  <a:lumOff val="-37767"/>
                </a:schemeClr>
              </a:solidFill>
              <a:prstDash val="solid"/>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lastRow>
    <a:fir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solidFill>
                <a:schemeClr val="accent1">
                  <a:satOff val="-10875"/>
                  <a:lumOff val="-37767"/>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firstRow>
  </a:tblStyle>
  <a:tblStyle styleId="{CF821DB8-F4EB-4A41-A1BA-3FCAFE7338EE}" styleName="">
    <a:tblBg/>
    <a:wholeTbl>
      <a:tcTxStyle b="off" i="off">
        <a:font>
          <a:latin typeface="Hoefler Text"/>
          <a:ea typeface="Hoefler Text"/>
          <a:cs typeface="Hoefler Text"/>
        </a:font>
        <a:srgbClr val="5E5E5E"/>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A7A7A7"/>
              </a:solidFill>
              <a:prstDash val="solid"/>
              <a:miter lim="400000"/>
            </a:ln>
          </a:insideV>
        </a:tcBdr>
        <a:fill>
          <a:noFill/>
        </a:fill>
      </a:tcStyle>
    </a:wholeTbl>
    <a:band2H>
      <a:tcTxStyle b="def" i="def"/>
      <a:tcStyle>
        <a:tcBdr/>
        <a:fill>
          <a:solidFill>
            <a:srgbClr val="E6E4D7"/>
          </a:solidFill>
        </a:fill>
      </a:tcStyle>
    </a:band2H>
    <a:firstCol>
      <a:tcTxStyle b="off" i="off">
        <a:font>
          <a:latin typeface="Hoefler Text"/>
          <a:ea typeface="Hoefler Text"/>
          <a:cs typeface="Hoefler Text"/>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E7E4DC"/>
          </a:solidFill>
        </a:fill>
      </a:tcStyle>
    </a:firstCol>
    <a:lastRow>
      <a:tcTxStyle b="off" i="off">
        <a:font>
          <a:latin typeface="Hoefler Text"/>
          <a:ea typeface="Hoefler Text"/>
          <a:cs typeface="Hoefler Text"/>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lastRow>
    <a:firstRow>
      <a:tcTxStyle b="off" i="off">
        <a:font>
          <a:latin typeface="Hoefler Text"/>
          <a:ea typeface="Hoefler Text"/>
          <a:cs typeface="Hoefler Text"/>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firstRow>
  </a:tblStyle>
  <a:tblStyle styleId="{33BA23B1-9221-436E-865A-0063620EA4FD}" styleName="">
    <a:tblBg/>
    <a:wholeTbl>
      <a:tcTxStyle b="off" i="off">
        <a:font>
          <a:latin typeface="Hoefler Text"/>
          <a:ea typeface="Hoefler Text"/>
          <a:cs typeface="Hoefler Text"/>
        </a:font>
        <a:srgbClr val="5E5E5E"/>
      </a:tcTxStyle>
      <a:tcStyle>
        <a:tcBdr>
          <a:left>
            <a:ln w="12700" cap="flat">
              <a:solidFill>
                <a:srgbClr val="000000">
                  <a:alpha val="50000"/>
                </a:srgbClr>
              </a:solidFill>
              <a:prstDash val="solid"/>
              <a:miter lim="400000"/>
            </a:ln>
          </a:left>
          <a:right>
            <a:ln w="12700" cap="flat">
              <a:solidFill>
                <a:srgbClr val="000000">
                  <a:alpha val="50000"/>
                </a:srgbClr>
              </a:solidFill>
              <a:prstDash val="solid"/>
              <a:miter lim="400000"/>
            </a:ln>
          </a:right>
          <a:top>
            <a:ln w="12700" cap="flat">
              <a:solidFill>
                <a:srgbClr val="000000">
                  <a:alpha val="50000"/>
                </a:srgbClr>
              </a:solidFill>
              <a:prstDash val="solid"/>
              <a:miter lim="400000"/>
            </a:ln>
          </a:top>
          <a:bottom>
            <a:ln w="12700" cap="flat">
              <a:solidFill>
                <a:srgbClr val="000000">
                  <a:alpha val="50000"/>
                </a:srgbClr>
              </a:solidFill>
              <a:prstDash val="solid"/>
              <a:miter lim="400000"/>
            </a:ln>
          </a:bottom>
          <a:insideH>
            <a:ln w="12700" cap="flat">
              <a:solidFill>
                <a:srgbClr val="000000">
                  <a:alpha val="50000"/>
                </a:srgbClr>
              </a:solidFill>
              <a:prstDash val="solid"/>
              <a:miter lim="400000"/>
            </a:ln>
          </a:insideH>
          <a:insideV>
            <a:ln w="12700" cap="flat">
              <a:solidFill>
                <a:srgbClr val="000000">
                  <a:alpha val="50000"/>
                </a:srgbClr>
              </a:solidFill>
              <a:prstDash val="solid"/>
              <a:miter lim="400000"/>
            </a:ln>
          </a:insideV>
        </a:tcBdr>
        <a:fill>
          <a:noFill/>
        </a:fill>
      </a:tcStyle>
    </a:wholeTbl>
    <a:band2H>
      <a:tcTxStyle b="def" i="def"/>
      <a:tcStyle>
        <a:tcBdr/>
        <a:fill>
          <a:solidFill>
            <a:srgbClr val="E4E1D9"/>
          </a:solidFill>
        </a:fill>
      </a:tcStyle>
    </a:band2H>
    <a:firstCol>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A99C"/>
          </a:solidFill>
        </a:fill>
      </a:tcStyle>
    </a:firstCol>
    <a:la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lastRow>
    <a:firstRow>
      <a:tcTxStyle b="off" i="off">
        <a:font>
          <a:latin typeface="Hoefler Text"/>
          <a:ea typeface="Hoefler Text"/>
          <a:cs typeface="Hoefler Tex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firstRow>
  </a:tblStyle>
  <a:tblStyle styleId="{2708684C-4D16-4618-839F-0558EEFCDFE6}" styleName="">
    <a:tblBg/>
    <a:wholeTbl>
      <a:tcTxStyle b="off" i="off">
        <a:font>
          <a:latin typeface="Hoefler Text"/>
          <a:ea typeface="Hoefler Text"/>
          <a:cs typeface="Hoefler Text"/>
        </a:font>
        <a:srgbClr val="5E5E5E"/>
      </a:tcTxStyle>
      <a:tcStyle>
        <a:tcBdr>
          <a:left>
            <a:ln w="12700" cap="flat">
              <a:noFill/>
              <a:miter lim="400000"/>
            </a:ln>
          </a:left>
          <a:right>
            <a:ln w="12700" cap="flat">
              <a:noFill/>
              <a:miter lim="400000"/>
            </a:ln>
          </a:right>
          <a:top>
            <a:ln w="12700" cap="flat">
              <a:solidFill>
                <a:srgbClr val="6B6C6B"/>
              </a:solidFill>
              <a:custDash>
                <a:ds d="200000" sp="200000"/>
              </a:custDash>
              <a:miter lim="400000"/>
            </a:ln>
          </a:top>
          <a:bottom>
            <a:ln w="12700" cap="flat">
              <a:solidFill>
                <a:srgbClr val="6B6C6B"/>
              </a:solidFill>
              <a:custDash>
                <a:ds d="200000" sp="200000"/>
              </a:custDash>
              <a:miter lim="400000"/>
            </a:ln>
          </a:bottom>
          <a:insideH>
            <a:ln w="12700" cap="flat">
              <a:solidFill>
                <a:srgbClr val="6B6C6B"/>
              </a:solidFill>
              <a:custDash>
                <a:ds d="200000" sp="200000"/>
              </a:custDash>
              <a:miter lim="400000"/>
            </a:ln>
          </a:insideH>
          <a:insideV>
            <a:ln w="12700" cap="flat">
              <a:noFill/>
              <a:miter lim="400000"/>
            </a:ln>
          </a:insideV>
        </a:tcBdr>
        <a:fill>
          <a:noFill/>
        </a:fill>
      </a:tcStyle>
    </a:wholeTbl>
    <a:band2H>
      <a:tcTxStyle b="def" i="def"/>
      <a:tcStyle>
        <a:tcBdr/>
        <a:fill>
          <a:solidFill>
            <a:srgbClr val="FFFFFF">
              <a:alpha val="50000"/>
            </a:srgbClr>
          </a:solidFill>
        </a:fill>
      </a:tcStyle>
    </a:band2H>
    <a:firstCol>
      <a:tcTxStyle b="off" i="off">
        <a:font>
          <a:latin typeface="Hoefler Text"/>
          <a:ea typeface="Hoefler Text"/>
          <a:cs typeface="Hoefler Text"/>
        </a:font>
        <a:srgbClr val="5D3C1B"/>
      </a:tcTxStyle>
      <a:tcStyle>
        <a:tcBdr>
          <a:left>
            <a:ln w="12700" cap="flat">
              <a:noFill/>
              <a:miter lim="400000"/>
            </a:ln>
          </a:left>
          <a:right>
            <a:ln w="25400" cap="flat">
              <a:solidFill>
                <a:srgbClr val="A7A7A7"/>
              </a:solidFill>
              <a:prstDash val="solid"/>
              <a:miter lim="400000"/>
            </a:ln>
          </a:right>
          <a:top>
            <a:ln w="12700" cap="flat">
              <a:solidFill>
                <a:srgbClr val="A9AAA9"/>
              </a:solidFill>
              <a:prstDash val="solid"/>
              <a:miter lim="400000"/>
            </a:ln>
          </a:top>
          <a:bottom>
            <a:ln w="12700" cap="flat">
              <a:solidFill>
                <a:srgbClr val="A9AAA9"/>
              </a:solidFill>
              <a:prstDash val="solid"/>
              <a:miter lim="400000"/>
            </a:ln>
          </a:bottom>
          <a:insideH>
            <a:ln w="12700" cap="flat">
              <a:solidFill>
                <a:srgbClr val="A9AAA9"/>
              </a:solidFill>
              <a:prstDash val="solid"/>
              <a:miter lim="400000"/>
            </a:ln>
          </a:insideH>
          <a:insideV>
            <a:ln w="12700" cap="flat">
              <a:noFill/>
              <a:miter lim="400000"/>
            </a:ln>
          </a:insideV>
        </a:tcBdr>
        <a:fill>
          <a:noFill/>
        </a:fill>
      </a:tcStyle>
    </a:firstCol>
    <a:lastRow>
      <a:tcTxStyle b="off" i="off">
        <a:font>
          <a:latin typeface="Hoefler Text"/>
          <a:ea typeface="Hoefler Text"/>
          <a:cs typeface="Hoefler Text"/>
        </a:font>
        <a:srgbClr val="5D3C1B"/>
      </a:tcTxStyle>
      <a:tcStyle>
        <a:tcBdr>
          <a:left>
            <a:ln w="12700" cap="flat">
              <a:noFill/>
              <a:miter lim="400000"/>
            </a:ln>
          </a:left>
          <a:right>
            <a:ln w="12700" cap="flat">
              <a:noFill/>
              <a:miter lim="400000"/>
            </a:ln>
          </a:right>
          <a:top>
            <a:ln w="25400" cap="flat">
              <a:solidFill>
                <a:srgbClr val="A7A7A7"/>
              </a:solidFill>
              <a:prstDash val="solid"/>
              <a:miter lim="400000"/>
            </a:ln>
          </a:top>
          <a:bottom>
            <a:ln w="12700" cap="flat">
              <a:noFill/>
              <a:miter lim="400000"/>
            </a:ln>
          </a:bottom>
          <a:insideH>
            <a:ln w="12700" cap="flat">
              <a:solidFill>
                <a:srgbClr val="A7A7A7"/>
              </a:solidFill>
              <a:prstDash val="solid"/>
              <a:miter lim="400000"/>
            </a:ln>
          </a:insideH>
          <a:insideV>
            <a:ln w="12700" cap="flat">
              <a:noFill/>
              <a:miter lim="400000"/>
            </a:ln>
          </a:insideV>
        </a:tcBdr>
        <a:fill>
          <a:noFill/>
        </a:fill>
      </a:tcStyle>
    </a:lastRow>
    <a:firstRow>
      <a:tcTxStyle b="off" i="off">
        <a:font>
          <a:latin typeface="Hoefler Text"/>
          <a:ea typeface="Hoefler Text"/>
          <a:cs typeface="Hoefler Text"/>
        </a:font>
        <a:srgbClr val="5D3C1B"/>
      </a:tcTxStyle>
      <a:tcStyle>
        <a:tcBdr>
          <a:left>
            <a:ln w="12700" cap="flat">
              <a:noFill/>
              <a:miter lim="400000"/>
            </a:ln>
          </a:left>
          <a:right>
            <a:ln w="12700" cap="flat">
              <a:noFill/>
              <a:miter lim="400000"/>
            </a:ln>
          </a:right>
          <a:top>
            <a:ln w="12700" cap="flat">
              <a:noFill/>
              <a:miter lim="400000"/>
            </a:ln>
          </a:top>
          <a:bottom>
            <a:ln w="25400" cap="flat">
              <a:solidFill>
                <a:srgbClr val="A7A7A7"/>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comments" Target="comments/comment2.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comments" Target="comments/comment3.xml"/><Relationship Id="rId16" Type="http://schemas.openxmlformats.org/officeDocument/2006/relationships/slide" Target="slides/slide6.xml"/><Relationship Id="rId17" Type="http://schemas.openxmlformats.org/officeDocument/2006/relationships/comments" Target="comments/comment4.xml"/><Relationship Id="rId18" Type="http://schemas.openxmlformats.org/officeDocument/2006/relationships/slide" Target="slides/slide7.xml"/><Relationship Id="rId19" Type="http://schemas.openxmlformats.org/officeDocument/2006/relationships/comments" Target="comments/comment5.xml"/><Relationship Id="rId20" Type="http://schemas.openxmlformats.org/officeDocument/2006/relationships/slide" Target="slides/slide8.xml"/><Relationship Id="rId21" Type="http://schemas.openxmlformats.org/officeDocument/2006/relationships/comments" Target="comments/comment6.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4:20:14.942" idx="1">
    <p:pos x="4060" y="1098"/>
    <p:text>Pondering our name, we looked at our surroundings for inspiration.  We clocked the Manchester Bees on the wallpaper in Eagle Labs and it struck a chord with us.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6:10:31.471" idx="2">
    <p:pos x="2177" y="1922"/>
    <p:text>Things we would find useful/asking friends on facebook/googling app ideas</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6:05:20.819" idx="3">
    <p:pos x="1486" y="1347"/>
    <p:text>Bee Clean estimating app had more commercial viability, we weren’t sure if people would pay for a recipe app</p:text>
    <p:extLst>
      <p:ext uri="{C676402C-5697-4E1C-873F-D02D1690AC5C}">
        <p15:threadingInfo xmlns:p15="http://schemas.microsoft.com/office/powerpoint/2012/main" timeZoneBias="0"/>
      </p:ext>
    </p:extLst>
  </p:cm>
  <p:cm authorId="0" dt="2020-01-04T16:04:42.247" idx="4">
    <p:pos x="1006" y="2675"/>
    <p:text>The recipe project also required accessing a third party API which we didn't do on the course - were we up for that challenge?</p:text>
    <p:extLst>
      <p:ext uri="{C676402C-5697-4E1C-873F-D02D1690AC5C}">
        <p15:threadingInfo xmlns:p15="http://schemas.microsoft.com/office/powerpoint/2012/main" timeZoneBias="0"/>
      </p:ext>
    </p:extLst>
  </p:cm>
  <p:cm authorId="0" dt="2020-01-04T16:06:18.965" idx="5">
    <p:pos x="1227" y="3339"/>
    <p:text>Could it be split down into chunks for different release phases?</p:text>
    <p:extLst>
      <p:ext uri="{C676402C-5697-4E1C-873F-D02D1690AC5C}">
        <p15:threadingInfo xmlns:p15="http://schemas.microsoft.com/office/powerpoint/2012/main" timeZoneBias="0"/>
      </p:ext>
    </p:extLst>
  </p:cm>
  <p:cm authorId="0" dt="2020-01-04T16:13:06.452" idx="6">
    <p:pos x="5648" y="4003"/>
    <p:text>Talk about how we thought we would be able to make it more visually appealing - people buy with their eyes - and that we wanted to push ourselves to use a third party API which we hadn’t covered on the course.</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4:48:30.929" idx="7">
    <p:pos x="730" y="3800"/>
    <p:text>According to the Waste and Resources Action Programme (WRAP), over a third of all food produced globally goes to waste, making it one of the largest contributors to climate change. When food is disposed in a landfill it rots and becomes a significant source of methane - a potent greenhouse gas with 21 times the global warming potential of carbon dioxide. Growing and transporting the food that goes to waste emits as much carbon pollution as 39 million passenger vehicles.</p:text>
    <p:extLst>
      <p:ext uri="{C676402C-5697-4E1C-873F-D02D1690AC5C}">
        <p15:threadingInfo xmlns:p15="http://schemas.microsoft.com/office/powerpoint/2012/main" timeZoneBias="0"/>
      </p:ext>
    </p:extLst>
  </p:cm>
  <p:cm authorId="0" dt="2020-01-04T14:50:08.336" idx="8">
    <p:pos x="730" y="4290"/>
    <p:text>In the UK, seven million tonnes of that waste (five million of which is perfectly edible) is created by households.
Big picture, energy and transportation tend to be the face of climate change, but with food’s impact arguably larger it definitely deserves more of a focus.
</p:text>
    <p:extLst>
      <p:ext uri="{C676402C-5697-4E1C-873F-D02D1690AC5C}">
        <p15:threadingInfo xmlns:p15="http://schemas.microsoft.com/office/powerpoint/2012/main" timeZoneBias="0"/>
      </p:ext>
    </p:extLst>
  </p:cm>
  <p:cm authorId="0" dt="2020-01-04T14:57:12.610" idx="9">
    <p:pos x="1036" y="4780"/>
    <p:text>In the UK, the average family of four could save £70 per month by reducing their food waste.</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5:26:46.129" idx="10">
    <p:pos x="761" y="3941"/>
    <p:text>Helen: I asked friends on Facebook and some came back with: ”recipe suggestions for the random ingredients I have that need using up" and "I've tried many times to find that kind of thing based on the random mushroom anchovy broccoli ingredients I have lying around”.</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0-01-04T16:39:24.218" idx="11">
    <p:pos x="4384" y="2086"/>
    <p:text>Working remotely yet collaboratively was essential over the Christmas period as half of the team were away from home for a good portion of the project.</p:text>
    <p:extLst>
      <p:ext uri="{C676402C-5697-4E1C-873F-D02D1690AC5C}">
        <p15:threadingInfo xmlns:p15="http://schemas.microsoft.com/office/powerpoint/2012/main" timeZoneBias="0"/>
      </p:ext>
    </p:extLst>
  </p:cm>
  <p:cm authorId="0" dt="2020-01-04T16:26:25.106" idx="12">
    <p:pos x="3019" y="2794"/>
    <p:text>Talk about API selection: 
* We assessed around 8 recipe APIs
* A couple we were able to discount as they were being decommissioned
* We discounted (for now) anything we had to pay for!
* Since we had started with Edamam (and assessed that as suitable) we discounted anything that had less functionality
* In the end the only real contender was Spoonacular which we unanimously agreed to discount as it was more fiddly to use (and required a double pass to get data we wanted) and threatened to put our timescales at risk.
* Spoonacular should be considered if we further developed as it appeared to access more data of a better quality.
* We had to rememeber we were developing a minimum viable product.</p:text>
    <p:extLst>
      <p:ext uri="{C676402C-5697-4E1C-873F-D02D1690AC5C}">
        <p15:threadingInfo xmlns:p15="http://schemas.microsoft.com/office/powerpoint/2012/main" timeZoneBias="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787400" y="1511300"/>
            <a:ext cx="11430000" cy="3810000"/>
          </a:xfrm>
          <a:prstGeom prst="rect">
            <a:avLst/>
          </a:prstGeom>
        </p:spPr>
        <p:txBody>
          <a:bodyPr anchor="b"/>
          <a:lstStyle>
            <a:lvl1pPr>
              <a:defRPr sz="7000" u="sng">
                <a:solidFill>
                  <a:srgbClr val="000000"/>
                </a:solidFill>
                <a:latin typeface="+mj-lt"/>
                <a:ea typeface="+mj-ea"/>
                <a:cs typeface="+mj-cs"/>
                <a:sym typeface="Futura"/>
              </a:defRPr>
            </a:lvl1pPr>
          </a:lstStyle>
          <a:p>
            <a:pPr/>
            <a:r>
              <a:t>Title Text</a:t>
            </a:r>
          </a:p>
        </p:txBody>
      </p:sp>
      <p:sp>
        <p:nvSpPr>
          <p:cNvPr id="12" name="Body Level One…"/>
          <p:cNvSpPr txBox="1"/>
          <p:nvPr>
            <p:ph type="body" sz="quarter" idx="1"/>
          </p:nvPr>
        </p:nvSpPr>
        <p:spPr>
          <a:xfrm>
            <a:off x="787400" y="5308600"/>
            <a:ext cx="11430000" cy="14478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i="1" sz="2800"/>
            </a:lvl1pPr>
          </a:lstStyle>
          <a:p>
            <a:pPr/>
            <a:r>
              <a:t>–Johnny Appleseed</a:t>
            </a:r>
          </a:p>
        </p:txBody>
      </p:sp>
      <p:sp>
        <p:nvSpPr>
          <p:cNvPr id="94" name="“Type a quote here.”"/>
          <p:cNvSpPr txBox="1"/>
          <p:nvPr>
            <p:ph type="body" sz="quarter" idx="14"/>
          </p:nvPr>
        </p:nvSpPr>
        <p:spPr>
          <a:xfrm>
            <a:off x="1270000" y="4286250"/>
            <a:ext cx="10464800" cy="647700"/>
          </a:xfrm>
          <a:prstGeom prst="rect">
            <a:avLst/>
          </a:prstGeom>
        </p:spPr>
        <p:txBody>
          <a:bodyPr>
            <a:spAutoFit/>
          </a:bodyPr>
          <a:lstStyle>
            <a:lvl1pPr marL="0" indent="0" algn="ctr">
              <a:spcBef>
                <a:spcPts val="2400"/>
              </a:spcBef>
              <a:buSzTx/>
              <a:buNone/>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851457" y="-14228"/>
            <a:ext cx="15004983" cy="998769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1960603" y="884196"/>
            <a:ext cx="9166170" cy="610123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21" name="Title Text"/>
          <p:cNvSpPr txBox="1"/>
          <p:nvPr>
            <p:ph type="title"/>
          </p:nvPr>
        </p:nvSpPr>
        <p:spPr>
          <a:xfrm>
            <a:off x="787400" y="7188200"/>
            <a:ext cx="11430000" cy="1270000"/>
          </a:xfrm>
          <a:prstGeom prst="rect">
            <a:avLst/>
          </a:prstGeom>
        </p:spPr>
        <p:txBody>
          <a:bodyPr anchor="b"/>
          <a:lstStyle>
            <a:lvl1pPr>
              <a:defRPr sz="7000" u="sng">
                <a:solidFill>
                  <a:srgbClr val="000000"/>
                </a:solidFill>
                <a:latin typeface="+mj-lt"/>
                <a:ea typeface="+mj-ea"/>
                <a:cs typeface="+mj-cs"/>
                <a:sym typeface="Futura"/>
              </a:defRPr>
            </a:lvl1pPr>
          </a:lstStyle>
          <a:p>
            <a:pPr/>
            <a:r>
              <a:t>Title Text</a:t>
            </a:r>
          </a:p>
        </p:txBody>
      </p:sp>
      <p:sp>
        <p:nvSpPr>
          <p:cNvPr id="22" name="Body Level One…"/>
          <p:cNvSpPr txBox="1"/>
          <p:nvPr>
            <p:ph type="body" sz="quarter" idx="1"/>
          </p:nvPr>
        </p:nvSpPr>
        <p:spPr>
          <a:xfrm>
            <a:off x="787400" y="8407400"/>
            <a:ext cx="11430000" cy="10414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02692" y="9131300"/>
            <a:ext cx="386716" cy="431800"/>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787400" y="3657600"/>
            <a:ext cx="11430000" cy="24384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273800" y="1206500"/>
            <a:ext cx="5888774" cy="72771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39" name="Title Text"/>
          <p:cNvSpPr txBox="1"/>
          <p:nvPr>
            <p:ph type="title"/>
          </p:nvPr>
        </p:nvSpPr>
        <p:spPr>
          <a:xfrm>
            <a:off x="457200" y="1244600"/>
            <a:ext cx="5600700" cy="3467100"/>
          </a:xfrm>
          <a:prstGeom prst="rect">
            <a:avLst/>
          </a:prstGeom>
        </p:spPr>
        <p:txBody>
          <a:bodyPr anchor="b"/>
          <a:lstStyle/>
          <a:p>
            <a:pPr/>
            <a:r>
              <a:t>Title Text</a:t>
            </a:r>
          </a:p>
        </p:txBody>
      </p:sp>
      <p:sp>
        <p:nvSpPr>
          <p:cNvPr id="40" name="Body Level One…"/>
          <p:cNvSpPr txBox="1"/>
          <p:nvPr>
            <p:ph type="body" sz="quarter" idx="1"/>
          </p:nvPr>
        </p:nvSpPr>
        <p:spPr>
          <a:xfrm>
            <a:off x="457200" y="4851400"/>
            <a:ext cx="5600700" cy="36322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7412382" y="2933700"/>
            <a:ext cx="4324471" cy="5343996"/>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87400" y="2768600"/>
            <a:ext cx="5486400" cy="5715000"/>
          </a:xfrm>
          <a:prstGeom prst="rect">
            <a:avLst/>
          </a:prstGeom>
        </p:spPr>
        <p:txBody>
          <a:bodyPr/>
          <a:lstStyle>
            <a:lvl1pPr marL="342900" indent="-342900">
              <a:spcBef>
                <a:spcPts val="2800"/>
              </a:spcBef>
              <a:buBlip>
                <a:blip r:embed="rId2"/>
              </a:buBlip>
              <a:defRPr sz="3000"/>
            </a:lvl1pPr>
            <a:lvl2pPr marL="685800" indent="-342900">
              <a:spcBef>
                <a:spcPts val="2800"/>
              </a:spcBef>
              <a:buBlip>
                <a:blip r:embed="rId2"/>
              </a:buBlip>
              <a:defRPr sz="3000"/>
            </a:lvl2pPr>
            <a:lvl3pPr marL="1028700" indent="-342900">
              <a:spcBef>
                <a:spcPts val="2800"/>
              </a:spcBef>
              <a:buBlip>
                <a:blip r:embed="rId2"/>
              </a:buBlip>
              <a:defRPr sz="3000"/>
            </a:lvl3pPr>
            <a:lvl4pPr marL="1371600" indent="-342900">
              <a:spcBef>
                <a:spcPts val="2800"/>
              </a:spcBef>
              <a:buBlip>
                <a:blip r:embed="rId2"/>
              </a:buBlip>
              <a:defRPr sz="3000"/>
            </a:lvl4pPr>
            <a:lvl5pPr marL="1714500" indent="-342900">
              <a:spcBef>
                <a:spcPts val="2800"/>
              </a:spcBef>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3 - Up">
    <p:spTree>
      <p:nvGrpSpPr>
        <p:cNvPr id="1" name=""/>
        <p:cNvGrpSpPr/>
        <p:nvPr/>
      </p:nvGrpSpPr>
      <p:grpSpPr>
        <a:xfrm>
          <a:off x="0" y="0"/>
          <a:ext cx="0" cy="0"/>
          <a:chOff x="0" y="0"/>
          <a:chExt cx="0" cy="0"/>
        </a:xfrm>
      </p:grpSpPr>
      <p:sp>
        <p:nvSpPr>
          <p:cNvPr id="83" name="Image"/>
          <p:cNvSpPr/>
          <p:nvPr>
            <p:ph type="pic" idx="13"/>
          </p:nvPr>
        </p:nvSpPr>
        <p:spPr>
          <a:xfrm>
            <a:off x="711200" y="673100"/>
            <a:ext cx="6680111" cy="8255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4" name="Image"/>
          <p:cNvSpPr/>
          <p:nvPr>
            <p:ph type="pic" sz="quarter" idx="14"/>
          </p:nvPr>
        </p:nvSpPr>
        <p:spPr>
          <a:xfrm>
            <a:off x="7645400" y="652434"/>
            <a:ext cx="4572000" cy="304642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5" name="Image"/>
          <p:cNvSpPr/>
          <p:nvPr>
            <p:ph type="pic" sz="half" idx="15"/>
          </p:nvPr>
        </p:nvSpPr>
        <p:spPr>
          <a:xfrm>
            <a:off x="7645400" y="3225800"/>
            <a:ext cx="4572000" cy="6858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87400" y="1257300"/>
            <a:ext cx="11430000" cy="723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02692" y="9131299"/>
            <a:ext cx="386716" cy="431801"/>
          </a:xfrm>
          <a:prstGeom prst="rect">
            <a:avLst/>
          </a:prstGeom>
          <a:ln w="12700">
            <a:miter lim="400000"/>
          </a:ln>
        </p:spPr>
        <p:txBody>
          <a:bodyPr wrap="none" lIns="50800" tIns="50800" rIns="50800" bIns="50800" anchor="ctr">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9pPr>
    </p:titleStyle>
    <p:bodyStyle>
      <a:lvl1pPr marL="3937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1pPr>
      <a:lvl2pPr marL="7874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2pPr>
      <a:lvl3pPr marL="11811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3pPr>
      <a:lvl4pPr marL="15748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4pPr>
      <a:lvl5pPr marL="19685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5pPr>
      <a:lvl6pPr marL="23622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6pPr>
      <a:lvl7pPr marL="27559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7pPr>
      <a:lvl8pPr marL="31496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8pPr>
      <a:lvl9pPr marL="35433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oefler Text"/>
          <a:ea typeface="Hoefler Text"/>
          <a:cs typeface="Hoefler Text"/>
          <a:sym typeface="Hoefler Tex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1pPr>
      <a:lvl2pPr marL="0" marR="0" indent="228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2pPr>
      <a:lvl3pPr marL="0" marR="0" indent="457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3pPr>
      <a:lvl4pPr marL="0" marR="0" indent="685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4pPr>
      <a:lvl5pPr marL="0" marR="0" indent="9144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5pPr>
      <a:lvl6pPr marL="0" marR="0" indent="11430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6pPr>
      <a:lvl7pPr marL="0" marR="0" indent="1371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7pPr>
      <a:lvl8pPr marL="0" marR="0" indent="1600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8pPr>
      <a:lvl9pPr marL="0" marR="0" indent="1828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oefler Tex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2.xml"/><Relationship Id="rId3"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4.xml"/><Relationship Id="rId3"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5.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R Bees"/>
          <p:cNvSpPr txBox="1"/>
          <p:nvPr>
            <p:ph type="ctrTitle"/>
          </p:nvPr>
        </p:nvSpPr>
        <p:spPr>
          <a:xfrm>
            <a:off x="787400" y="1915847"/>
            <a:ext cx="11430000" cy="2285340"/>
          </a:xfrm>
          <a:prstGeom prst="rect">
            <a:avLst/>
          </a:prstGeom>
        </p:spPr>
        <p:txBody>
          <a:bodyPr/>
          <a:lstStyle>
            <a:lvl1pPr>
              <a:defRPr sz="14000">
                <a:latin typeface="Phosphate Inline"/>
                <a:ea typeface="Phosphate Inline"/>
                <a:cs typeface="Phosphate Inline"/>
                <a:sym typeface="Phosphate Inline"/>
              </a:defRPr>
            </a:lvl1pPr>
          </a:lstStyle>
          <a:p>
            <a:pPr/>
            <a:r>
              <a:t>TR Bees</a:t>
            </a:r>
          </a:p>
        </p:txBody>
      </p:sp>
      <p:sp>
        <p:nvSpPr>
          <p:cNvPr id="120" name="Taste Not Waste"/>
          <p:cNvSpPr txBox="1"/>
          <p:nvPr>
            <p:ph type="subTitle" sz="quarter" idx="1"/>
          </p:nvPr>
        </p:nvSpPr>
        <p:spPr>
          <a:xfrm>
            <a:off x="787400" y="4318860"/>
            <a:ext cx="11430000" cy="1447801"/>
          </a:xfrm>
          <a:prstGeom prst="rect">
            <a:avLst/>
          </a:prstGeom>
        </p:spPr>
        <p:txBody>
          <a:bodyPr/>
          <a:lstStyle>
            <a:lvl1pPr>
              <a:defRPr sz="5400">
                <a:solidFill>
                  <a:srgbClr val="000000"/>
                </a:solidFill>
                <a:latin typeface="+mj-lt"/>
                <a:ea typeface="+mj-ea"/>
                <a:cs typeface="+mj-cs"/>
                <a:sym typeface="Futura"/>
              </a:defRPr>
            </a:lvl1pPr>
          </a:lstStyle>
          <a:p>
            <a:pPr/>
            <a:r>
              <a:t>Taste Not Waste</a:t>
            </a:r>
          </a:p>
        </p:txBody>
      </p:sp>
      <p:pic>
        <p:nvPicPr>
          <p:cNvPr id="121" name="Image Gallery" descr="Image Gallery"/>
          <p:cNvPicPr>
            <a:picLocks noChangeAspect="1"/>
          </p:cNvPicPr>
          <p:nvPr/>
        </p:nvPicPr>
        <p:blipFill>
          <a:blip r:embed="rId2">
            <a:extLst/>
          </a:blip>
          <a:srcRect l="0" t="712" r="0" b="712"/>
          <a:stretch>
            <a:fillRect/>
          </a:stretch>
        </p:blipFill>
        <p:spPr>
          <a:xfrm>
            <a:off x="5211055" y="5596466"/>
            <a:ext cx="2582690" cy="254588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itle"/>
          <p:cNvSpPr txBox="1"/>
          <p:nvPr>
            <p:ph type="ctrTitle"/>
          </p:nvPr>
        </p:nvSpPr>
        <p:spPr>
          <a:prstGeom prst="rect">
            <a:avLst/>
          </a:prstGeom>
        </p:spPr>
        <p:txBody>
          <a:bodyPr/>
          <a:lstStyle/>
          <a:p>
            <a:pPr/>
          </a:p>
        </p:txBody>
      </p:sp>
      <p:sp>
        <p:nvSpPr>
          <p:cNvPr id="158" name="Body"/>
          <p:cNvSpPr txBox="1"/>
          <p:nvPr>
            <p:ph type="subTitle" sz="quarter" idx="1"/>
          </p:nvPr>
        </p:nvSpPr>
        <p:spPr>
          <a:prstGeom prst="rect">
            <a:avLst/>
          </a:prstGeom>
        </p:spPr>
        <p:txBody>
          <a:bodyPr/>
          <a:lstStyle/>
          <a:p>
            <a:pPr/>
          </a:p>
        </p:txBody>
      </p:sp>
      <p:grpSp>
        <p:nvGrpSpPr>
          <p:cNvPr id="161" name="Image Gallery"/>
          <p:cNvGrpSpPr/>
          <p:nvPr/>
        </p:nvGrpSpPr>
        <p:grpSpPr>
          <a:xfrm>
            <a:off x="787400" y="652859"/>
            <a:ext cx="11430000" cy="8193882"/>
            <a:chOff x="0" y="0"/>
            <a:chExt cx="11430000" cy="8193881"/>
          </a:xfrm>
        </p:grpSpPr>
        <p:pic>
          <p:nvPicPr>
            <p:cNvPr id="159" name="Image from iOS (4).jpg" descr="Image from iOS (4).jpg"/>
            <p:cNvPicPr>
              <a:picLocks noChangeAspect="1"/>
            </p:cNvPicPr>
            <p:nvPr/>
          </p:nvPicPr>
          <p:blipFill>
            <a:blip r:embed="rId2">
              <a:extLst/>
            </a:blip>
            <a:srcRect l="0" t="0" r="0" b="10638"/>
            <a:stretch>
              <a:fillRect/>
            </a:stretch>
          </p:blipFill>
          <p:spPr>
            <a:xfrm>
              <a:off x="0" y="0"/>
              <a:ext cx="11430000" cy="7660482"/>
            </a:xfrm>
            <a:prstGeom prst="rect">
              <a:avLst/>
            </a:prstGeom>
            <a:ln w="12700" cap="flat">
              <a:noFill/>
              <a:miter lim="400000"/>
            </a:ln>
            <a:effectLst/>
          </p:spPr>
        </p:pic>
        <p:sp>
          <p:nvSpPr>
            <p:cNvPr id="160" name="Collaborative working at Leila’s house before Christmas"/>
            <p:cNvSpPr/>
            <p:nvPr/>
          </p:nvSpPr>
          <p:spPr>
            <a:xfrm>
              <a:off x="0" y="7736681"/>
              <a:ext cx="114300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Collaborative working at Leila’s house before Christmas</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itle"/>
          <p:cNvSpPr txBox="1"/>
          <p:nvPr>
            <p:ph type="ctrTitle"/>
          </p:nvPr>
        </p:nvSpPr>
        <p:spPr>
          <a:prstGeom prst="rect">
            <a:avLst/>
          </a:prstGeom>
        </p:spPr>
        <p:txBody>
          <a:bodyPr/>
          <a:lstStyle/>
          <a:p>
            <a:pPr/>
          </a:p>
        </p:txBody>
      </p:sp>
      <p:sp>
        <p:nvSpPr>
          <p:cNvPr id="164" name="Body"/>
          <p:cNvSpPr txBox="1"/>
          <p:nvPr>
            <p:ph type="subTitle" sz="quarter" idx="1"/>
          </p:nvPr>
        </p:nvSpPr>
        <p:spPr>
          <a:prstGeom prst="rect">
            <a:avLst/>
          </a:prstGeom>
        </p:spPr>
        <p:txBody>
          <a:bodyPr/>
          <a:lstStyle/>
          <a:p>
            <a:pPr/>
          </a:p>
        </p:txBody>
      </p:sp>
      <p:grpSp>
        <p:nvGrpSpPr>
          <p:cNvPr id="167" name="Image Gallery"/>
          <p:cNvGrpSpPr/>
          <p:nvPr/>
        </p:nvGrpSpPr>
        <p:grpSpPr>
          <a:xfrm>
            <a:off x="787400" y="922139"/>
            <a:ext cx="11430000" cy="8040556"/>
            <a:chOff x="0" y="0"/>
            <a:chExt cx="11430000" cy="8040554"/>
          </a:xfrm>
        </p:grpSpPr>
        <p:pic>
          <p:nvPicPr>
            <p:cNvPr id="165" name="IMG_5311.jpg" descr="IMG_5311.jpg"/>
            <p:cNvPicPr>
              <a:picLocks noChangeAspect="1"/>
            </p:cNvPicPr>
            <p:nvPr/>
          </p:nvPicPr>
          <p:blipFill>
            <a:blip r:embed="rId2">
              <a:extLst/>
            </a:blip>
            <a:srcRect l="0" t="9437" r="0" b="2989"/>
            <a:stretch>
              <a:fillRect/>
            </a:stretch>
          </p:blipFill>
          <p:spPr>
            <a:xfrm>
              <a:off x="0" y="0"/>
              <a:ext cx="11430000" cy="7507155"/>
            </a:xfrm>
            <a:prstGeom prst="rect">
              <a:avLst/>
            </a:prstGeom>
            <a:ln w="12700" cap="flat">
              <a:noFill/>
              <a:miter lim="400000"/>
            </a:ln>
            <a:effectLst/>
          </p:spPr>
        </p:pic>
        <p:sp>
          <p:nvSpPr>
            <p:cNvPr id="166" name="Checking out API’s for our recipe app @ Eagle Labs"/>
            <p:cNvSpPr/>
            <p:nvPr/>
          </p:nvSpPr>
          <p:spPr>
            <a:xfrm>
              <a:off x="0" y="7583354"/>
              <a:ext cx="1143000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Checking out API’s for our recipe app @ Eagle Labs</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ketching out our app and database"/>
          <p:cNvSpPr txBox="1"/>
          <p:nvPr>
            <p:ph type="ctrTitle"/>
          </p:nvPr>
        </p:nvSpPr>
        <p:spPr>
          <a:xfrm>
            <a:off x="1024466" y="-2434167"/>
            <a:ext cx="11430001" cy="3810001"/>
          </a:xfrm>
          <a:prstGeom prst="rect">
            <a:avLst/>
          </a:prstGeom>
        </p:spPr>
        <p:txBody>
          <a:bodyPr/>
          <a:lstStyle>
            <a:lvl1pPr>
              <a:defRPr sz="5000"/>
            </a:lvl1pPr>
          </a:lstStyle>
          <a:p>
            <a:pPr/>
            <a:r>
              <a:t>Sketching out our app and database</a:t>
            </a:r>
          </a:p>
        </p:txBody>
      </p:sp>
      <p:grpSp>
        <p:nvGrpSpPr>
          <p:cNvPr id="172" name="Image Gallery"/>
          <p:cNvGrpSpPr/>
          <p:nvPr/>
        </p:nvGrpSpPr>
        <p:grpSpPr>
          <a:xfrm>
            <a:off x="364066" y="1595338"/>
            <a:ext cx="5510148" cy="8177212"/>
            <a:chOff x="0" y="0"/>
            <a:chExt cx="5510146" cy="8177211"/>
          </a:xfrm>
        </p:grpSpPr>
        <p:pic>
          <p:nvPicPr>
            <p:cNvPr id="170" name="frontend_design_notes.jpg" descr="frontend_design_notes.jpg"/>
            <p:cNvPicPr>
              <a:picLocks noChangeAspect="1"/>
            </p:cNvPicPr>
            <p:nvPr/>
          </p:nvPicPr>
          <p:blipFill>
            <a:blip r:embed="rId2">
              <a:extLst/>
            </a:blip>
            <a:srcRect l="0" t="885" r="0" b="885"/>
            <a:stretch>
              <a:fillRect/>
            </a:stretch>
          </p:blipFill>
          <p:spPr>
            <a:xfrm>
              <a:off x="0" y="0"/>
              <a:ext cx="5510147" cy="7643812"/>
            </a:xfrm>
            <a:prstGeom prst="rect">
              <a:avLst/>
            </a:prstGeom>
            <a:ln w="12700" cap="flat">
              <a:noFill/>
              <a:miter lim="400000"/>
            </a:ln>
            <a:effectLst/>
          </p:spPr>
        </p:pic>
        <p:sp>
          <p:nvSpPr>
            <p:cNvPr id="171" name="Type to enter a caption."/>
            <p:cNvSpPr/>
            <p:nvPr/>
          </p:nvSpPr>
          <p:spPr>
            <a:xfrm>
              <a:off x="0" y="7720011"/>
              <a:ext cx="551014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grpSp>
        <p:nvGrpSpPr>
          <p:cNvPr id="175" name="Image Gallery"/>
          <p:cNvGrpSpPr/>
          <p:nvPr/>
        </p:nvGrpSpPr>
        <p:grpSpPr>
          <a:xfrm>
            <a:off x="6036733" y="1584556"/>
            <a:ext cx="6571259" cy="8198776"/>
            <a:chOff x="0" y="0"/>
            <a:chExt cx="6571257" cy="8198775"/>
          </a:xfrm>
        </p:grpSpPr>
        <p:pic>
          <p:nvPicPr>
            <p:cNvPr id="173" name="favourites_database_design.jpg" descr="favourites_database_design.jpg"/>
            <p:cNvPicPr>
              <a:picLocks noChangeAspect="1"/>
            </p:cNvPicPr>
            <p:nvPr/>
          </p:nvPicPr>
          <p:blipFill>
            <a:blip r:embed="rId3">
              <a:extLst/>
            </a:blip>
            <a:srcRect l="0" t="567" r="0" b="567"/>
            <a:stretch>
              <a:fillRect/>
            </a:stretch>
          </p:blipFill>
          <p:spPr>
            <a:xfrm>
              <a:off x="0" y="0"/>
              <a:ext cx="6571258" cy="7665376"/>
            </a:xfrm>
            <a:prstGeom prst="rect">
              <a:avLst/>
            </a:prstGeom>
            <a:ln w="12700" cap="flat">
              <a:noFill/>
              <a:miter lim="400000"/>
            </a:ln>
            <a:effectLst/>
          </p:spPr>
        </p:pic>
        <p:sp>
          <p:nvSpPr>
            <p:cNvPr id="174" name="Type to enter a caption."/>
            <p:cNvSpPr/>
            <p:nvPr/>
          </p:nvSpPr>
          <p:spPr>
            <a:xfrm>
              <a:off x="0" y="7741575"/>
              <a:ext cx="6571258"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Database"/>
          <p:cNvSpPr txBox="1"/>
          <p:nvPr>
            <p:ph type="ctrTitle"/>
          </p:nvPr>
        </p:nvSpPr>
        <p:spPr>
          <a:xfrm>
            <a:off x="787400" y="-2451100"/>
            <a:ext cx="11430000" cy="3810000"/>
          </a:xfrm>
          <a:prstGeom prst="rect">
            <a:avLst/>
          </a:prstGeom>
        </p:spPr>
        <p:txBody>
          <a:bodyPr/>
          <a:lstStyle/>
          <a:p>
            <a:pPr/>
            <a:r>
              <a:t>Database </a:t>
            </a:r>
          </a:p>
        </p:txBody>
      </p:sp>
      <p:grpSp>
        <p:nvGrpSpPr>
          <p:cNvPr id="180" name="Image Gallery"/>
          <p:cNvGrpSpPr/>
          <p:nvPr/>
        </p:nvGrpSpPr>
        <p:grpSpPr>
          <a:xfrm>
            <a:off x="1498600" y="1570732"/>
            <a:ext cx="9730449" cy="7145536"/>
            <a:chOff x="0" y="0"/>
            <a:chExt cx="9730448" cy="7145535"/>
          </a:xfrm>
        </p:grpSpPr>
        <p:pic>
          <p:nvPicPr>
            <p:cNvPr id="178" name="tr_bees_favourite_database.png" descr="tr_bees_favourite_database.png"/>
            <p:cNvPicPr>
              <a:picLocks noChangeAspect="1"/>
            </p:cNvPicPr>
            <p:nvPr/>
          </p:nvPicPr>
          <p:blipFill>
            <a:blip r:embed="rId2">
              <a:extLst/>
            </a:blip>
            <a:srcRect l="0" t="411" r="0" b="411"/>
            <a:stretch>
              <a:fillRect/>
            </a:stretch>
          </p:blipFill>
          <p:spPr>
            <a:xfrm>
              <a:off x="0" y="0"/>
              <a:ext cx="9730449" cy="6612136"/>
            </a:xfrm>
            <a:prstGeom prst="rect">
              <a:avLst/>
            </a:prstGeom>
            <a:ln w="12700" cap="flat">
              <a:noFill/>
              <a:miter lim="400000"/>
            </a:ln>
            <a:effectLst/>
          </p:spPr>
        </p:pic>
        <p:sp>
          <p:nvSpPr>
            <p:cNvPr id="179" name="Type to enter a caption."/>
            <p:cNvSpPr/>
            <p:nvPr/>
          </p:nvSpPr>
          <p:spPr>
            <a:xfrm>
              <a:off x="0" y="6688335"/>
              <a:ext cx="9730449"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4" name="Image Gallery"/>
          <p:cNvGrpSpPr/>
          <p:nvPr/>
        </p:nvGrpSpPr>
        <p:grpSpPr>
          <a:xfrm>
            <a:off x="1662740" y="2002829"/>
            <a:ext cx="9679320" cy="7365075"/>
            <a:chOff x="0" y="0"/>
            <a:chExt cx="9679318" cy="7365073"/>
          </a:xfrm>
        </p:grpSpPr>
        <p:pic>
          <p:nvPicPr>
            <p:cNvPr id="182" name="Screen Shot 2020-01-04 at 16.46.29.png" descr="Screen Shot 2020-01-04 at 16.46.29.png"/>
            <p:cNvPicPr>
              <a:picLocks noChangeAspect="1"/>
            </p:cNvPicPr>
            <p:nvPr/>
          </p:nvPicPr>
          <p:blipFill>
            <a:blip r:embed="rId2">
              <a:extLst/>
            </a:blip>
            <a:srcRect l="0" t="2388" r="0" b="2388"/>
            <a:stretch>
              <a:fillRect/>
            </a:stretch>
          </p:blipFill>
          <p:spPr>
            <a:xfrm>
              <a:off x="0" y="0"/>
              <a:ext cx="9679319" cy="6831674"/>
            </a:xfrm>
            <a:prstGeom prst="rect">
              <a:avLst/>
            </a:prstGeom>
            <a:ln w="12700" cap="flat">
              <a:noFill/>
              <a:miter lim="400000"/>
            </a:ln>
            <a:effectLst/>
          </p:spPr>
        </p:pic>
        <p:sp>
          <p:nvSpPr>
            <p:cNvPr id="183" name="Type to enter a caption."/>
            <p:cNvSpPr/>
            <p:nvPr/>
          </p:nvSpPr>
          <p:spPr>
            <a:xfrm>
              <a:off x="0" y="6907873"/>
              <a:ext cx="9679319"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sp>
        <p:nvSpPr>
          <p:cNvPr id="185" name="Tools we used"/>
          <p:cNvSpPr txBox="1"/>
          <p:nvPr>
            <p:ph type="ctrTitle"/>
          </p:nvPr>
        </p:nvSpPr>
        <p:spPr>
          <a:xfrm>
            <a:off x="787400" y="-2264834"/>
            <a:ext cx="11430000" cy="3810001"/>
          </a:xfrm>
          <a:prstGeom prst="rect">
            <a:avLst/>
          </a:prstGeom>
        </p:spPr>
        <p:txBody>
          <a:bodyPr/>
          <a:lstStyle/>
          <a:p>
            <a:pPr/>
            <a:r>
              <a:t>Tools we used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hallenges"/>
          <p:cNvSpPr txBox="1"/>
          <p:nvPr>
            <p:ph type="ctrTitle"/>
          </p:nvPr>
        </p:nvSpPr>
        <p:spPr>
          <a:xfrm>
            <a:off x="939800" y="-2214034"/>
            <a:ext cx="11430000" cy="3810001"/>
          </a:xfrm>
          <a:prstGeom prst="rect">
            <a:avLst/>
          </a:prstGeom>
        </p:spPr>
        <p:txBody>
          <a:bodyPr/>
          <a:lstStyle/>
          <a:p>
            <a:pPr/>
            <a:r>
              <a:t>Challenges</a:t>
            </a:r>
          </a:p>
        </p:txBody>
      </p:sp>
      <p:sp>
        <p:nvSpPr>
          <p:cNvPr id="188" name="Trying to work over Christmas/around work/family commitments/holidays was difficult for all of us.…"/>
          <p:cNvSpPr txBox="1"/>
          <p:nvPr>
            <p:ph type="subTitle" idx="1"/>
          </p:nvPr>
        </p:nvSpPr>
        <p:spPr>
          <a:xfrm>
            <a:off x="787400" y="1896202"/>
            <a:ext cx="11430000" cy="6736954"/>
          </a:xfrm>
          <a:prstGeom prst="rect">
            <a:avLst/>
          </a:prstGeom>
        </p:spPr>
        <p:txBody>
          <a:bodyPr/>
          <a:lstStyle/>
          <a:p>
            <a:pPr marL="437444" indent="-437444" algn="l">
              <a:buSzPct val="100000"/>
              <a:buChar char="•"/>
              <a:defRPr sz="3000">
                <a:latin typeface="+mj-lt"/>
                <a:ea typeface="+mj-ea"/>
                <a:cs typeface="+mj-cs"/>
                <a:sym typeface="Futura"/>
              </a:defRPr>
            </a:pPr>
            <a:r>
              <a:t>Trying to work over Christmas/around work/family commitments/holidays was difficult for all of us.</a:t>
            </a:r>
          </a:p>
          <a:p>
            <a:pPr marL="437444" indent="-437444" algn="l">
              <a:buSzPct val="100000"/>
              <a:buChar char="•"/>
              <a:defRPr sz="3000">
                <a:latin typeface="+mj-lt"/>
                <a:ea typeface="+mj-ea"/>
                <a:cs typeface="+mj-cs"/>
                <a:sym typeface="Futura"/>
              </a:defRPr>
            </a:pPr>
            <a:r>
              <a:t>Communication within the frontend/backend teams and general whole team communication could have been more consistent.</a:t>
            </a:r>
          </a:p>
          <a:p>
            <a:pPr marL="437444" indent="-437444" algn="l">
              <a:buSzPct val="100000"/>
              <a:buChar char="•"/>
              <a:defRPr sz="3000">
                <a:latin typeface="+mj-lt"/>
                <a:ea typeface="+mj-ea"/>
                <a:cs typeface="+mj-cs"/>
                <a:sym typeface="Futura"/>
              </a:defRPr>
            </a:pPr>
            <a:r>
              <a:t>Using a third party API wasn’t something we’ve covered as part of the TR course but we managed to incorporate it.</a:t>
            </a:r>
          </a:p>
          <a:p>
            <a:pPr marL="437444" indent="-437444" algn="l">
              <a:buSzPct val="100000"/>
              <a:buChar char="•"/>
              <a:defRPr sz="3000">
                <a:latin typeface="+mj-lt"/>
                <a:ea typeface="+mj-ea"/>
                <a:cs typeface="+mj-cs"/>
                <a:sym typeface="Futura"/>
              </a:defRPr>
            </a:pPr>
            <a:r>
              <a:t>Perhaps should have had a designated Project Manager.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Meet the TR Bees!"/>
          <p:cNvSpPr txBox="1"/>
          <p:nvPr>
            <p:ph type="ctrTitle"/>
          </p:nvPr>
        </p:nvSpPr>
        <p:spPr>
          <a:xfrm>
            <a:off x="1143000" y="325966"/>
            <a:ext cx="11430000" cy="1540934"/>
          </a:xfrm>
          <a:prstGeom prst="rect">
            <a:avLst/>
          </a:prstGeom>
        </p:spPr>
        <p:txBody>
          <a:bodyPr/>
          <a:lstStyle>
            <a:lvl1pPr>
              <a:defRPr sz="8200" u="none">
                <a:latin typeface="Phosphate Inline"/>
                <a:ea typeface="Phosphate Inline"/>
                <a:cs typeface="Phosphate Inline"/>
                <a:sym typeface="Phosphate Inline"/>
              </a:defRPr>
            </a:lvl1pPr>
          </a:lstStyle>
          <a:p>
            <a:pPr/>
            <a:r>
              <a:t>Meet the TR Bees!</a:t>
            </a:r>
          </a:p>
        </p:txBody>
      </p:sp>
      <p:sp>
        <p:nvSpPr>
          <p:cNvPr id="124" name="Manchester bees: busy bees, worker bees - symbolic of resilience and a strong work ethic.…"/>
          <p:cNvSpPr txBox="1"/>
          <p:nvPr>
            <p:ph type="subTitle" idx="1"/>
          </p:nvPr>
        </p:nvSpPr>
        <p:spPr>
          <a:xfrm>
            <a:off x="787400" y="1946539"/>
            <a:ext cx="11430000" cy="6624242"/>
          </a:xfrm>
          <a:prstGeom prst="rect">
            <a:avLst/>
          </a:prstGeom>
        </p:spPr>
        <p:txBody>
          <a:bodyPr/>
          <a:lstStyle/>
          <a:p>
            <a:pPr defTabSz="457200">
              <a:lnSpc>
                <a:spcPts val="4500"/>
              </a:lnSpc>
              <a:defRPr sz="2100">
                <a:ln w="0" cap="flat">
                  <a:solidFill>
                    <a:srgbClr val="24292E"/>
                  </a:solidFill>
                  <a:prstDash val="solid"/>
                  <a:miter lim="400000"/>
                </a:ln>
                <a:solidFill>
                  <a:srgbClr val="24292E"/>
                </a:solidFill>
                <a:latin typeface="+mj-lt"/>
                <a:ea typeface="+mj-ea"/>
                <a:cs typeface="+mj-cs"/>
                <a:sym typeface="Futura"/>
              </a:defRPr>
            </a:pPr>
          </a:p>
          <a:p>
            <a:pPr defTabSz="457200">
              <a:lnSpc>
                <a:spcPts val="5100"/>
              </a:lnSpc>
              <a:defRPr sz="2600">
                <a:ln w="0" cap="flat">
                  <a:solidFill>
                    <a:srgbClr val="24292E"/>
                  </a:solidFill>
                  <a:prstDash val="solid"/>
                  <a:miter lim="400000"/>
                </a:ln>
                <a:solidFill>
                  <a:srgbClr val="24292E"/>
                </a:solidFill>
                <a:latin typeface="+mj-lt"/>
                <a:ea typeface="+mj-ea"/>
                <a:cs typeface="+mj-cs"/>
                <a:sym typeface="Futura"/>
              </a:defRPr>
            </a:pPr>
            <a:r>
              <a:t>Manchester bees: busy bees, worker bees - symbolic of resilience and a strong work ethic. </a:t>
            </a:r>
          </a:p>
          <a:p>
            <a:pPr defTabSz="457200">
              <a:lnSpc>
                <a:spcPts val="5200"/>
              </a:lnSpc>
              <a:defRPr sz="2700">
                <a:ln w="0" cap="flat">
                  <a:solidFill>
                    <a:srgbClr val="24292E"/>
                  </a:solidFill>
                  <a:prstDash val="solid"/>
                  <a:miter lim="400000"/>
                </a:ln>
                <a:solidFill>
                  <a:srgbClr val="24292E"/>
                </a:solidFill>
                <a:latin typeface="Futura Bold"/>
                <a:ea typeface="Futura Bold"/>
                <a:cs typeface="Futura Bold"/>
                <a:sym typeface="Futura Bold"/>
              </a:defRPr>
            </a:pPr>
          </a:p>
          <a:p>
            <a:pPr defTabSz="457200">
              <a:lnSpc>
                <a:spcPts val="5200"/>
              </a:lnSpc>
              <a:defRPr sz="2700">
                <a:ln w="0" cap="flat">
                  <a:solidFill>
                    <a:srgbClr val="24292E"/>
                  </a:solidFill>
                  <a:prstDash val="solid"/>
                  <a:miter lim="400000"/>
                </a:ln>
                <a:solidFill>
                  <a:srgbClr val="24292E"/>
                </a:solidFill>
                <a:latin typeface="Futura Bold"/>
                <a:ea typeface="Futura Bold"/>
                <a:cs typeface="Futura Bold"/>
                <a:sym typeface="Futura Bold"/>
              </a:defRPr>
            </a:pPr>
          </a:p>
          <a:p>
            <a:pPr defTabSz="457200">
              <a:lnSpc>
                <a:spcPts val="5200"/>
              </a:lnSpc>
              <a:defRPr sz="2700">
                <a:ln w="0" cap="flat">
                  <a:solidFill>
                    <a:srgbClr val="24292E"/>
                  </a:solidFill>
                  <a:prstDash val="solid"/>
                  <a:miter lim="400000"/>
                </a:ln>
                <a:solidFill>
                  <a:srgbClr val="24292E"/>
                </a:solidFill>
                <a:latin typeface="Futura Bold"/>
                <a:ea typeface="Futura Bold"/>
                <a:cs typeface="Futura Bold"/>
                <a:sym typeface="Futura Bold"/>
              </a:defRPr>
            </a:pPr>
            <a:r>
              <a:t>We are the Tech Returner Bees</a:t>
            </a:r>
          </a:p>
          <a:p>
            <a:pPr algn="l">
              <a:defRPr sz="3300">
                <a:solidFill>
                  <a:srgbClr val="000000"/>
                </a:solidFill>
                <a:latin typeface="+mj-lt"/>
                <a:ea typeface="+mj-ea"/>
                <a:cs typeface="+mj-cs"/>
                <a:sym typeface="Futura"/>
              </a:defRPr>
            </a:pPr>
          </a:p>
          <a:p>
            <a:pPr lvl="4" algn="l">
              <a:defRPr sz="3300">
                <a:solidFill>
                  <a:srgbClr val="000000"/>
                </a:solidFill>
                <a:latin typeface="+mj-lt"/>
                <a:ea typeface="+mj-ea"/>
                <a:cs typeface="+mj-cs"/>
                <a:sym typeface="Futura"/>
              </a:defRPr>
            </a:pPr>
            <a:r>
              <a:t>    </a:t>
            </a:r>
            <a:r>
              <a:rPr sz="2600"/>
              <a:t>Helen</a:t>
            </a:r>
            <a:r>
              <a:rPr sz="2400"/>
              <a:t>                         </a:t>
            </a:r>
            <a:r>
              <a:rPr sz="2600"/>
              <a:t>Leila                     Sarah                      Tania</a:t>
            </a:r>
            <a:r>
              <a:rPr sz="2400"/>
              <a:t>        </a:t>
            </a:r>
          </a:p>
        </p:txBody>
      </p:sp>
      <p:pic>
        <p:nvPicPr>
          <p:cNvPr id="125" name="Image Gallery" descr="Image Gallery"/>
          <p:cNvPicPr>
            <a:picLocks noChangeAspect="1"/>
          </p:cNvPicPr>
          <p:nvPr/>
        </p:nvPicPr>
        <p:blipFill>
          <a:blip r:embed="rId3">
            <a:extLst/>
          </a:blip>
          <a:srcRect l="11824" t="0" r="782" b="0"/>
          <a:stretch>
            <a:fillRect/>
          </a:stretch>
        </p:blipFill>
        <p:spPr>
          <a:xfrm>
            <a:off x="9541933" y="6112238"/>
            <a:ext cx="2794001" cy="3197028"/>
          </a:xfrm>
          <a:prstGeom prst="rect">
            <a:avLst/>
          </a:prstGeom>
          <a:ln w="12700">
            <a:miter lim="400000"/>
          </a:ln>
        </p:spPr>
      </p:pic>
      <p:pic>
        <p:nvPicPr>
          <p:cNvPr id="126" name="Image Gallery" descr="Image Gallery"/>
          <p:cNvPicPr>
            <a:picLocks noChangeAspect="1"/>
          </p:cNvPicPr>
          <p:nvPr/>
        </p:nvPicPr>
        <p:blipFill>
          <a:blip r:embed="rId4">
            <a:extLst/>
          </a:blip>
          <a:srcRect l="625" t="0" r="11971" b="0"/>
          <a:stretch>
            <a:fillRect/>
          </a:stretch>
        </p:blipFill>
        <p:spPr>
          <a:xfrm>
            <a:off x="495068" y="6112404"/>
            <a:ext cx="2794001" cy="3196697"/>
          </a:xfrm>
          <a:prstGeom prst="rect">
            <a:avLst/>
          </a:prstGeom>
          <a:ln w="12700">
            <a:miter lim="400000"/>
          </a:ln>
        </p:spPr>
      </p:pic>
      <p:pic>
        <p:nvPicPr>
          <p:cNvPr id="127" name="Image Gallery" descr="Image Gallery"/>
          <p:cNvPicPr>
            <a:picLocks noChangeAspect="1"/>
          </p:cNvPicPr>
          <p:nvPr/>
        </p:nvPicPr>
        <p:blipFill>
          <a:blip r:embed="rId5">
            <a:extLst/>
          </a:blip>
          <a:srcRect l="12934" t="0" r="0" b="0"/>
          <a:stretch>
            <a:fillRect/>
          </a:stretch>
        </p:blipFill>
        <p:spPr>
          <a:xfrm>
            <a:off x="3486034" y="6114223"/>
            <a:ext cx="2794001" cy="3209066"/>
          </a:xfrm>
          <a:prstGeom prst="rect">
            <a:avLst/>
          </a:prstGeom>
          <a:ln w="12700">
            <a:miter lim="400000"/>
          </a:ln>
        </p:spPr>
      </p:pic>
      <p:pic>
        <p:nvPicPr>
          <p:cNvPr id="128" name="Image Gallery" descr="Image Gallery"/>
          <p:cNvPicPr>
            <a:picLocks noChangeAspect="1"/>
          </p:cNvPicPr>
          <p:nvPr/>
        </p:nvPicPr>
        <p:blipFill>
          <a:blip r:embed="rId6">
            <a:extLst/>
          </a:blip>
          <a:srcRect l="2690" t="0" r="7951" b="0"/>
          <a:stretch>
            <a:fillRect/>
          </a:stretch>
        </p:blipFill>
        <p:spPr>
          <a:xfrm>
            <a:off x="6463911" y="6099340"/>
            <a:ext cx="2894146" cy="323883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Important things first: team name!…"/>
          <p:cNvSpPr txBox="1"/>
          <p:nvPr>
            <p:ph type="subTitle" idx="1"/>
          </p:nvPr>
        </p:nvSpPr>
        <p:spPr>
          <a:xfrm>
            <a:off x="787400" y="2036564"/>
            <a:ext cx="11430000" cy="4719836"/>
          </a:xfrm>
          <a:prstGeom prst="rect">
            <a:avLst/>
          </a:prstGeom>
        </p:spPr>
        <p:txBody>
          <a:bodyPr/>
          <a:lstStyle/>
          <a:p>
            <a:pPr marL="437444" indent="-437444" algn="l">
              <a:buSzPct val="100000"/>
              <a:buChar char="•"/>
            </a:pPr>
            <a:r>
              <a:t>Important things first: team name!</a:t>
            </a:r>
          </a:p>
          <a:p>
            <a:pPr marL="437444" indent="-437444" algn="l">
              <a:buSzPct val="100000"/>
              <a:buChar char="•"/>
            </a:pPr>
            <a:r>
              <a:t>Listed ideas we considered and how we came up with them </a:t>
            </a:r>
          </a:p>
          <a:p>
            <a:pPr marL="437444" indent="-437444" algn="l">
              <a:buSzPct val="100000"/>
              <a:buChar char="•"/>
            </a:pPr>
            <a:r>
              <a:t>Debated merits of various project ideas over coffee and doughnuts then made shortlist of two.</a:t>
            </a:r>
          </a:p>
        </p:txBody>
      </p:sp>
      <p:sp>
        <p:nvSpPr>
          <p:cNvPr id="131" name="Kick off: Initial planning meeting"/>
          <p:cNvSpPr txBox="1"/>
          <p:nvPr>
            <p:ph type="ctrTitle"/>
          </p:nvPr>
        </p:nvSpPr>
        <p:spPr>
          <a:xfrm>
            <a:off x="787400" y="529166"/>
            <a:ext cx="11430000" cy="1447801"/>
          </a:xfrm>
          <a:prstGeom prst="rect">
            <a:avLst/>
          </a:prstGeom>
        </p:spPr>
        <p:txBody>
          <a:bodyPr/>
          <a:lstStyle>
            <a:lvl1pPr defTabSz="502412">
              <a:defRPr sz="6020">
                <a:effectLst>
                  <a:outerShdw sx="100000" sy="100000" kx="0" ky="0" algn="b" rotWithShape="0" blurRad="54610" dist="10922" dir="5400000">
                    <a:srgbClr val="000000">
                      <a:alpha val="30000"/>
                    </a:srgbClr>
                  </a:outerShdw>
                </a:effectLst>
              </a:defRPr>
            </a:lvl1pPr>
          </a:lstStyle>
          <a:p>
            <a:pPr/>
            <a:r>
              <a:t>Kick off: Initial planning meeting</a:t>
            </a:r>
          </a:p>
        </p:txBody>
      </p:sp>
      <p:pic>
        <p:nvPicPr>
          <p:cNvPr id="132" name="Image Gallery" descr="Image Gallery"/>
          <p:cNvPicPr>
            <a:picLocks noChangeAspect="1"/>
          </p:cNvPicPr>
          <p:nvPr/>
        </p:nvPicPr>
        <p:blipFill>
          <a:blip r:embed="rId3">
            <a:extLst/>
          </a:blip>
          <a:srcRect l="0" t="2456" r="0" b="2456"/>
          <a:stretch>
            <a:fillRect/>
          </a:stretch>
        </p:blipFill>
        <p:spPr>
          <a:xfrm>
            <a:off x="2129502" y="5283200"/>
            <a:ext cx="8109807" cy="419143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Gallery" descr="Image Gallery"/>
          <p:cNvPicPr>
            <a:picLocks noChangeAspect="1"/>
          </p:cNvPicPr>
          <p:nvPr/>
        </p:nvPicPr>
        <p:blipFill>
          <a:blip r:embed="rId2">
            <a:extLst/>
          </a:blip>
          <a:srcRect l="0" t="1663" r="0" b="1663"/>
          <a:stretch>
            <a:fillRect/>
          </a:stretch>
        </p:blipFill>
        <p:spPr>
          <a:xfrm>
            <a:off x="787400" y="2037886"/>
            <a:ext cx="11430000" cy="5429714"/>
          </a:xfrm>
          <a:prstGeom prst="rect">
            <a:avLst/>
          </a:prstGeom>
          <a:ln w="12700">
            <a:miter lim="400000"/>
          </a:ln>
        </p:spPr>
      </p:pic>
      <p:sp>
        <p:nvSpPr>
          <p:cNvPr id="135" name="Bee Clean vs Recipe app"/>
          <p:cNvSpPr txBox="1"/>
          <p:nvPr>
            <p:ph type="ctrTitle"/>
          </p:nvPr>
        </p:nvSpPr>
        <p:spPr>
          <a:xfrm>
            <a:off x="787400" y="-2383367"/>
            <a:ext cx="11430000" cy="3810001"/>
          </a:xfrm>
          <a:prstGeom prst="rect">
            <a:avLst/>
          </a:prstGeom>
        </p:spPr>
        <p:txBody>
          <a:bodyPr/>
          <a:lstStyle/>
          <a:p>
            <a:pPr/>
            <a:r>
              <a:t>Bee Clean vs Recipe app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he Decision"/>
          <p:cNvSpPr txBox="1"/>
          <p:nvPr>
            <p:ph type="ctrTitle"/>
          </p:nvPr>
        </p:nvSpPr>
        <p:spPr>
          <a:xfrm>
            <a:off x="787400" y="342900"/>
            <a:ext cx="11430000" cy="1271257"/>
          </a:xfrm>
          <a:prstGeom prst="rect">
            <a:avLst/>
          </a:prstGeom>
        </p:spPr>
        <p:txBody>
          <a:bodyPr/>
          <a:lstStyle/>
          <a:p>
            <a:pPr/>
            <a:r>
              <a:t>The Decision</a:t>
            </a:r>
          </a:p>
        </p:txBody>
      </p:sp>
      <p:sp>
        <p:nvSpPr>
          <p:cNvPr id="138" name="Would it showcase enough of our skills?…"/>
          <p:cNvSpPr txBox="1"/>
          <p:nvPr>
            <p:ph type="subTitle" idx="1"/>
          </p:nvPr>
        </p:nvSpPr>
        <p:spPr>
          <a:xfrm>
            <a:off x="787400" y="1745257"/>
            <a:ext cx="11430000" cy="7152615"/>
          </a:xfrm>
          <a:prstGeom prst="rect">
            <a:avLst/>
          </a:prstGeom>
        </p:spPr>
        <p:txBody>
          <a:bodyPr/>
          <a:lstStyle/>
          <a:p>
            <a:pPr marL="393700" indent="-393700" algn="l">
              <a:spcBef>
                <a:spcPts val="3600"/>
              </a:spcBef>
              <a:buSzPct val="100000"/>
              <a:buChar char="•"/>
              <a:defRPr sz="3600">
                <a:solidFill>
                  <a:srgbClr val="000000"/>
                </a:solidFill>
                <a:latin typeface="+mj-lt"/>
                <a:ea typeface="+mj-ea"/>
                <a:cs typeface="+mj-cs"/>
                <a:sym typeface="Futura"/>
              </a:defRPr>
            </a:pPr>
            <a:r>
              <a:t>Would it showcase enough of our skills?</a:t>
            </a:r>
          </a:p>
          <a:p>
            <a:pPr marL="393700" indent="-393700" algn="l">
              <a:spcBef>
                <a:spcPts val="3600"/>
              </a:spcBef>
              <a:buSzPct val="100000"/>
              <a:buChar char="•"/>
              <a:defRPr sz="3600">
                <a:solidFill>
                  <a:srgbClr val="000000"/>
                </a:solidFill>
                <a:latin typeface="+mj-lt"/>
                <a:ea typeface="+mj-ea"/>
                <a:cs typeface="+mj-cs"/>
                <a:sym typeface="Futura"/>
              </a:defRPr>
            </a:pPr>
            <a:r>
              <a:t>Commercial viability</a:t>
            </a:r>
          </a:p>
          <a:p>
            <a:pPr marL="393700" indent="-393700" algn="l">
              <a:spcBef>
                <a:spcPts val="3600"/>
              </a:spcBef>
              <a:buSzPct val="100000"/>
              <a:buChar char="•"/>
              <a:defRPr sz="3600">
                <a:solidFill>
                  <a:srgbClr val="000000"/>
                </a:solidFill>
                <a:latin typeface="+mj-lt"/>
                <a:ea typeface="+mj-ea"/>
                <a:cs typeface="+mj-cs"/>
                <a:sym typeface="Futura"/>
              </a:defRPr>
            </a:pPr>
            <a:r>
              <a:t>Ease of build</a:t>
            </a:r>
          </a:p>
          <a:p>
            <a:pPr marL="393700" indent="-393700" algn="l">
              <a:spcBef>
                <a:spcPts val="3600"/>
              </a:spcBef>
              <a:buSzPct val="100000"/>
              <a:buChar char="•"/>
              <a:defRPr sz="3600">
                <a:solidFill>
                  <a:srgbClr val="000000"/>
                </a:solidFill>
                <a:latin typeface="+mj-lt"/>
                <a:ea typeface="+mj-ea"/>
                <a:cs typeface="+mj-cs"/>
                <a:sym typeface="Futura"/>
              </a:defRPr>
            </a:pPr>
            <a:r>
              <a:t>Safe option vs challenging ourselves</a:t>
            </a:r>
          </a:p>
          <a:p>
            <a:pPr marL="393700" indent="-393700" algn="l">
              <a:spcBef>
                <a:spcPts val="3600"/>
              </a:spcBef>
              <a:buSzPct val="100000"/>
              <a:buChar char="•"/>
              <a:defRPr sz="3600">
                <a:solidFill>
                  <a:srgbClr val="000000"/>
                </a:solidFill>
                <a:latin typeface="+mj-lt"/>
                <a:ea typeface="+mj-ea"/>
                <a:cs typeface="+mj-cs"/>
                <a:sym typeface="Futura"/>
              </a:defRPr>
            </a:pPr>
            <a:r>
              <a:t>Options for phased delivery</a:t>
            </a:r>
          </a:p>
          <a:p>
            <a:pPr lvl="1">
              <a:spcBef>
                <a:spcPts val="3600"/>
              </a:spcBef>
              <a:defRPr sz="3600">
                <a:solidFill>
                  <a:srgbClr val="000000"/>
                </a:solidFill>
                <a:latin typeface="+mj-lt"/>
                <a:ea typeface="+mj-ea"/>
                <a:cs typeface="+mj-cs"/>
                <a:sym typeface="Futura"/>
              </a:defRPr>
            </a:pPr>
            <a:r>
              <a:t>The winner: Recipe app!</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he Problem: Food Waste"/>
          <p:cNvSpPr txBox="1"/>
          <p:nvPr>
            <p:ph type="ctrTitle"/>
          </p:nvPr>
        </p:nvSpPr>
        <p:spPr>
          <a:xfrm>
            <a:off x="787400" y="309033"/>
            <a:ext cx="11430000" cy="1317361"/>
          </a:xfrm>
          <a:prstGeom prst="rect">
            <a:avLst/>
          </a:prstGeom>
        </p:spPr>
        <p:txBody>
          <a:bodyPr/>
          <a:lstStyle>
            <a:lvl1pPr>
              <a:defRPr u="none"/>
            </a:lvl1pPr>
          </a:lstStyle>
          <a:p>
            <a:pPr/>
            <a:r>
              <a:t>The Problem: Food Waste</a:t>
            </a:r>
          </a:p>
        </p:txBody>
      </p:sp>
      <p:sp>
        <p:nvSpPr>
          <p:cNvPr id="141" name="Mjnkjnk…"/>
          <p:cNvSpPr txBox="1"/>
          <p:nvPr>
            <p:ph type="subTitle" idx="1"/>
          </p:nvPr>
        </p:nvSpPr>
        <p:spPr>
          <a:xfrm>
            <a:off x="787400" y="1891109"/>
            <a:ext cx="11430000" cy="6846161"/>
          </a:xfrm>
          <a:prstGeom prst="rect">
            <a:avLst/>
          </a:prstGeom>
        </p:spPr>
        <p:txBody>
          <a:bodyPr/>
          <a:lstStyle/>
          <a:p>
            <a:pPr algn="l" defTabSz="490727">
              <a:spcBef>
                <a:spcPts val="3000"/>
              </a:spcBef>
              <a:defRPr sz="3024"/>
            </a:pPr>
            <a:r>
              <a:t>Mjnkjnk</a:t>
            </a:r>
            <a:endParaRPr sz="2351">
              <a:latin typeface="+mj-lt"/>
              <a:ea typeface="+mj-ea"/>
              <a:cs typeface="+mj-cs"/>
              <a:sym typeface="Futura"/>
            </a:endParaRPr>
          </a:p>
          <a:p>
            <a:pPr algn="l" defTabSz="490727">
              <a:spcBef>
                <a:spcPts val="3000"/>
              </a:spcBef>
              <a:defRPr sz="3024"/>
            </a:pPr>
            <a:endParaRPr sz="2351">
              <a:latin typeface="+mj-lt"/>
              <a:ea typeface="+mj-ea"/>
              <a:cs typeface="+mj-cs"/>
              <a:sym typeface="Futura"/>
            </a:endParaRPr>
          </a:p>
          <a:p>
            <a:pPr algn="l" defTabSz="490727">
              <a:spcBef>
                <a:spcPts val="3000"/>
              </a:spcBef>
              <a:defRPr sz="3024"/>
            </a:pPr>
            <a:endParaRPr sz="2351">
              <a:latin typeface="+mj-lt"/>
              <a:ea typeface="+mj-ea"/>
              <a:cs typeface="+mj-cs"/>
              <a:sym typeface="Futura"/>
            </a:endParaRPr>
          </a:p>
          <a:p>
            <a:pPr algn="l" defTabSz="490727">
              <a:spcBef>
                <a:spcPts val="3000"/>
              </a:spcBef>
              <a:defRPr sz="3024"/>
            </a:pPr>
            <a:endParaRPr sz="2351">
              <a:latin typeface="+mj-lt"/>
              <a:ea typeface="+mj-ea"/>
              <a:cs typeface="+mj-cs"/>
              <a:sym typeface="Futura"/>
            </a:endParaRPr>
          </a:p>
          <a:p>
            <a:pPr algn="l" defTabSz="490727">
              <a:spcBef>
                <a:spcPts val="3000"/>
              </a:spcBef>
              <a:defRPr sz="3024"/>
            </a:pPr>
            <a:endParaRPr sz="2351">
              <a:latin typeface="+mj-lt"/>
              <a:ea typeface="+mj-ea"/>
              <a:cs typeface="+mj-cs"/>
              <a:sym typeface="Futura"/>
            </a:endParaRPr>
          </a:p>
          <a:p>
            <a:pPr marL="330707" indent="-330707" algn="l" defTabSz="490727">
              <a:spcBef>
                <a:spcPts val="3000"/>
              </a:spcBef>
              <a:buSzPct val="100000"/>
              <a:buChar char="•"/>
              <a:defRPr sz="3024">
                <a:solidFill>
                  <a:srgbClr val="000000"/>
                </a:solidFill>
              </a:defRPr>
            </a:pPr>
            <a:endParaRPr sz="2351">
              <a:latin typeface="+mj-lt"/>
              <a:ea typeface="+mj-ea"/>
              <a:cs typeface="+mj-cs"/>
              <a:sym typeface="Futura"/>
            </a:endParaRPr>
          </a:p>
          <a:p>
            <a:pPr marL="257217" indent="-257217" algn="l" defTabSz="490727">
              <a:spcBef>
                <a:spcPts val="3000"/>
              </a:spcBef>
              <a:buSzPct val="100000"/>
              <a:buChar char="•"/>
              <a:defRPr sz="3024">
                <a:solidFill>
                  <a:srgbClr val="000000"/>
                </a:solidFill>
              </a:defRPr>
            </a:pPr>
            <a:r>
              <a:rPr sz="2351">
                <a:latin typeface="+mj-lt"/>
                <a:ea typeface="+mj-ea"/>
                <a:cs typeface="+mj-cs"/>
                <a:sym typeface="Futura"/>
              </a:rPr>
              <a:t>1/3 of all food produced globally goes to waste</a:t>
            </a:r>
            <a:endParaRPr sz="2351">
              <a:latin typeface="+mj-lt"/>
              <a:ea typeface="+mj-ea"/>
              <a:cs typeface="+mj-cs"/>
              <a:sym typeface="Futura"/>
            </a:endParaRPr>
          </a:p>
          <a:p>
            <a:pPr marL="257217" indent="-257217" algn="l" defTabSz="490727">
              <a:spcBef>
                <a:spcPts val="3000"/>
              </a:spcBef>
              <a:buSzPct val="100000"/>
              <a:buChar char="•"/>
              <a:defRPr sz="3024">
                <a:solidFill>
                  <a:srgbClr val="000000"/>
                </a:solidFill>
              </a:defRPr>
            </a:pPr>
            <a:r>
              <a:rPr sz="2351">
                <a:latin typeface="+mj-lt"/>
                <a:ea typeface="+mj-ea"/>
                <a:cs typeface="+mj-cs"/>
                <a:sym typeface="Futura"/>
              </a:rPr>
              <a:t>7 million tonnes of that waste is created by households.</a:t>
            </a:r>
            <a:endParaRPr sz="2351">
              <a:latin typeface="+mj-lt"/>
              <a:ea typeface="+mj-ea"/>
              <a:cs typeface="+mj-cs"/>
              <a:sym typeface="Futura"/>
            </a:endParaRPr>
          </a:p>
          <a:p>
            <a:pPr marL="257217" indent="-257217" algn="l" defTabSz="490727">
              <a:spcBef>
                <a:spcPts val="3000"/>
              </a:spcBef>
              <a:buSzPct val="100000"/>
              <a:buChar char="•"/>
              <a:defRPr sz="3024">
                <a:solidFill>
                  <a:srgbClr val="000000"/>
                </a:solidFill>
              </a:defRPr>
            </a:pPr>
            <a:r>
              <a:rPr sz="2351">
                <a:latin typeface="+mj-lt"/>
                <a:ea typeface="+mj-ea"/>
                <a:cs typeface="+mj-cs"/>
                <a:sym typeface="Futura"/>
              </a:rPr>
              <a:t>Average family of four could save £70 per month by reducing their food waste.</a:t>
            </a:r>
          </a:p>
        </p:txBody>
      </p:sp>
      <p:pic>
        <p:nvPicPr>
          <p:cNvPr id="142" name="Image Gallery" descr="Image Gallery"/>
          <p:cNvPicPr>
            <a:picLocks noChangeAspect="1"/>
          </p:cNvPicPr>
          <p:nvPr/>
        </p:nvPicPr>
        <p:blipFill>
          <a:blip r:embed="rId3">
            <a:extLst/>
          </a:blip>
          <a:srcRect l="0" t="25179" r="0" b="25179"/>
          <a:stretch>
            <a:fillRect/>
          </a:stretch>
        </p:blipFill>
        <p:spPr>
          <a:xfrm>
            <a:off x="787400" y="1828800"/>
            <a:ext cx="11430000" cy="425542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here are many things that can be done to reduce food waste, but our project focuses on:…"/>
          <p:cNvSpPr txBox="1"/>
          <p:nvPr>
            <p:ph type="subTitle" idx="1"/>
          </p:nvPr>
        </p:nvSpPr>
        <p:spPr>
          <a:xfrm>
            <a:off x="499533" y="2993958"/>
            <a:ext cx="11430001" cy="6077084"/>
          </a:xfrm>
          <a:prstGeom prst="rect">
            <a:avLst/>
          </a:prstGeom>
        </p:spPr>
        <p:txBody>
          <a:bodyPr/>
          <a:lstStyle/>
          <a:p>
            <a:pPr algn="l">
              <a:spcBef>
                <a:spcPts val="3600"/>
              </a:spcBef>
              <a:defRPr sz="2500">
                <a:solidFill>
                  <a:srgbClr val="000000"/>
                </a:solidFill>
                <a:latin typeface="+mj-lt"/>
                <a:ea typeface="+mj-ea"/>
                <a:cs typeface="+mj-cs"/>
                <a:sym typeface="Futura"/>
              </a:defRPr>
            </a:pPr>
            <a:r>
              <a:t>There are many things that can be done to reduce food waste, but our project focuses on: </a:t>
            </a:r>
          </a:p>
          <a:p>
            <a:pPr marL="393700" indent="-393700" algn="l">
              <a:spcBef>
                <a:spcPts val="3600"/>
              </a:spcBef>
              <a:buSzPct val="100000"/>
              <a:buChar char="•"/>
              <a:defRPr sz="2500">
                <a:solidFill>
                  <a:srgbClr val="000000"/>
                </a:solidFill>
                <a:latin typeface="+mj-lt"/>
                <a:ea typeface="+mj-ea"/>
                <a:cs typeface="+mj-cs"/>
                <a:sym typeface="Futura"/>
              </a:defRPr>
            </a:pPr>
            <a:r>
              <a:t>Meal planning</a:t>
            </a:r>
          </a:p>
          <a:p>
            <a:pPr marL="393700" indent="-393700" algn="l">
              <a:spcBef>
                <a:spcPts val="3600"/>
              </a:spcBef>
              <a:buSzPct val="100000"/>
              <a:buChar char="•"/>
              <a:defRPr sz="2500">
                <a:solidFill>
                  <a:srgbClr val="000000"/>
                </a:solidFill>
                <a:latin typeface="+mj-lt"/>
                <a:ea typeface="+mj-ea"/>
                <a:cs typeface="+mj-cs"/>
                <a:sym typeface="Futura"/>
              </a:defRPr>
            </a:pPr>
            <a:r>
              <a:t>Using up leftovers you already have at home.</a:t>
            </a:r>
          </a:p>
          <a:p>
            <a:pPr algn="l">
              <a:spcBef>
                <a:spcPts val="3600"/>
              </a:spcBef>
              <a:defRPr sz="2500" u="sng">
                <a:solidFill>
                  <a:srgbClr val="000000"/>
                </a:solidFill>
                <a:latin typeface="+mj-lt"/>
                <a:ea typeface="+mj-ea"/>
                <a:cs typeface="+mj-cs"/>
                <a:sym typeface="Futura"/>
              </a:defRPr>
            </a:pPr>
            <a:r>
              <a:t>Why did we choose this issue?</a:t>
            </a:r>
          </a:p>
          <a:p>
            <a:pPr marL="262466" indent="-262466" algn="l">
              <a:spcBef>
                <a:spcPts val="3600"/>
              </a:spcBef>
              <a:buSzPct val="100000"/>
              <a:buChar char="•"/>
              <a:defRPr sz="2400">
                <a:solidFill>
                  <a:srgbClr val="000000"/>
                </a:solidFill>
                <a:latin typeface="+mj-lt"/>
                <a:ea typeface="+mj-ea"/>
                <a:cs typeface="+mj-cs"/>
                <a:sym typeface="Futura"/>
              </a:defRPr>
            </a:pPr>
            <a:r>
              <a:t>Market research on social media</a:t>
            </a:r>
          </a:p>
          <a:p>
            <a:pPr marL="262466" indent="-262466" algn="l">
              <a:spcBef>
                <a:spcPts val="2800"/>
              </a:spcBef>
              <a:buSzPct val="100000"/>
              <a:buChar char="•"/>
              <a:defRPr sz="2400">
                <a:solidFill>
                  <a:srgbClr val="000000"/>
                </a:solidFill>
                <a:latin typeface="+mj-lt"/>
                <a:ea typeface="+mj-ea"/>
                <a:cs typeface="+mj-cs"/>
                <a:sym typeface="Futura"/>
              </a:defRPr>
            </a:pPr>
            <a:r>
              <a:t>Using up food is a current issue / on peoples' minds</a:t>
            </a:r>
          </a:p>
          <a:p>
            <a:pPr marL="262466" indent="-262466" algn="l">
              <a:spcBef>
                <a:spcPts val="2800"/>
              </a:spcBef>
              <a:buSzPct val="100000"/>
              <a:buChar char="•"/>
              <a:defRPr sz="2400">
                <a:solidFill>
                  <a:srgbClr val="000000"/>
                </a:solidFill>
                <a:latin typeface="+mj-lt"/>
                <a:ea typeface="+mj-ea"/>
                <a:cs typeface="+mj-cs"/>
                <a:sym typeface="Futura"/>
              </a:defRPr>
            </a:pPr>
            <a:r>
              <a:t>Saving the planet and saving money = win win situation!</a:t>
            </a:r>
          </a:p>
        </p:txBody>
      </p:sp>
      <p:grpSp>
        <p:nvGrpSpPr>
          <p:cNvPr id="147" name="Image Gallery"/>
          <p:cNvGrpSpPr/>
          <p:nvPr/>
        </p:nvGrpSpPr>
        <p:grpSpPr>
          <a:xfrm>
            <a:off x="7950200" y="3764777"/>
            <a:ext cx="4411786" cy="4281447"/>
            <a:chOff x="0" y="0"/>
            <a:chExt cx="4411785" cy="4281446"/>
          </a:xfrm>
        </p:grpSpPr>
        <p:pic>
          <p:nvPicPr>
            <p:cNvPr id="145" name="thinking_ideas_image.png" descr="thinking_ideas_image.png"/>
            <p:cNvPicPr>
              <a:picLocks noChangeAspect="1"/>
            </p:cNvPicPr>
            <p:nvPr/>
          </p:nvPicPr>
          <p:blipFill>
            <a:blip r:embed="rId3">
              <a:extLst/>
            </a:blip>
            <a:srcRect l="1391" t="0" r="1391" b="0"/>
            <a:stretch>
              <a:fillRect/>
            </a:stretch>
          </p:blipFill>
          <p:spPr>
            <a:xfrm>
              <a:off x="0" y="0"/>
              <a:ext cx="4411786" cy="3748047"/>
            </a:xfrm>
            <a:prstGeom prst="rect">
              <a:avLst/>
            </a:prstGeom>
            <a:ln w="12700" cap="flat">
              <a:noFill/>
              <a:miter lim="400000"/>
            </a:ln>
            <a:effectLst/>
          </p:spPr>
        </p:pic>
        <p:sp>
          <p:nvSpPr>
            <p:cNvPr id="146" name="Type to enter a caption."/>
            <p:cNvSpPr/>
            <p:nvPr/>
          </p:nvSpPr>
          <p:spPr>
            <a:xfrm>
              <a:off x="0" y="3824246"/>
              <a:ext cx="4411786"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sp>
        <p:nvSpPr>
          <p:cNvPr id="148" name="The Solution:…"/>
          <p:cNvSpPr txBox="1"/>
          <p:nvPr>
            <p:ph type="ctrTitle"/>
          </p:nvPr>
        </p:nvSpPr>
        <p:spPr>
          <a:xfrm>
            <a:off x="787400" y="-1164167"/>
            <a:ext cx="11430000" cy="3810001"/>
          </a:xfrm>
          <a:prstGeom prst="rect">
            <a:avLst/>
          </a:prstGeom>
        </p:spPr>
        <p:txBody>
          <a:bodyPr/>
          <a:lstStyle/>
          <a:p>
            <a:pPr/>
            <a:r>
              <a:t>The Solution: </a:t>
            </a:r>
          </a:p>
          <a:p>
            <a:pPr/>
            <a:r>
              <a:t>“Taste Not Waste” app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How"/>
          <p:cNvSpPr txBox="1"/>
          <p:nvPr>
            <p:ph type="ctrTitle"/>
          </p:nvPr>
        </p:nvSpPr>
        <p:spPr>
          <a:xfrm>
            <a:off x="787400" y="-2281767"/>
            <a:ext cx="11430000" cy="3810001"/>
          </a:xfrm>
          <a:prstGeom prst="rect">
            <a:avLst/>
          </a:prstGeom>
        </p:spPr>
        <p:txBody>
          <a:bodyPr/>
          <a:lstStyle/>
          <a:p>
            <a:pPr/>
            <a:r>
              <a:t>How</a:t>
            </a:r>
          </a:p>
        </p:txBody>
      </p:sp>
      <p:sp>
        <p:nvSpPr>
          <p:cNvPr id="151" name="We quickly assigned responsibilities (based on personal preference), 2 on backend, 2 on frontend.…"/>
          <p:cNvSpPr txBox="1"/>
          <p:nvPr>
            <p:ph type="subTitle" idx="1"/>
          </p:nvPr>
        </p:nvSpPr>
        <p:spPr>
          <a:xfrm>
            <a:off x="787400" y="2011362"/>
            <a:ext cx="11430000" cy="6866732"/>
          </a:xfrm>
          <a:prstGeom prst="rect">
            <a:avLst/>
          </a:prstGeom>
        </p:spPr>
        <p:txBody>
          <a:bodyPr/>
          <a:lstStyle/>
          <a:p>
            <a:pPr marL="311023" indent="-311023" algn="l" defTabSz="461518">
              <a:spcBef>
                <a:spcPts val="2800"/>
              </a:spcBef>
              <a:buSzPct val="100000"/>
              <a:buChar char="•"/>
              <a:defRPr sz="2212">
                <a:solidFill>
                  <a:srgbClr val="000000"/>
                </a:solidFill>
                <a:latin typeface="+mj-lt"/>
                <a:ea typeface="+mj-ea"/>
                <a:cs typeface="+mj-cs"/>
                <a:sym typeface="Futura"/>
              </a:defRPr>
            </a:pPr>
            <a:r>
              <a:t>We quickly assigned responsibilities (based on personal preference), 2 on backend, 2 on frontend.</a:t>
            </a:r>
          </a:p>
          <a:p>
            <a:pPr marL="311023" indent="-311023" algn="l" defTabSz="461518">
              <a:spcBef>
                <a:spcPts val="2800"/>
              </a:spcBef>
              <a:buSzPct val="100000"/>
              <a:buChar char="•"/>
              <a:defRPr sz="2212">
                <a:solidFill>
                  <a:srgbClr val="000000"/>
                </a:solidFill>
                <a:latin typeface="+mj-lt"/>
                <a:ea typeface="+mj-ea"/>
                <a:cs typeface="+mj-cs"/>
                <a:sym typeface="Futura"/>
              </a:defRPr>
            </a:pPr>
            <a:r>
              <a:t>Communication was done mostly via Slack with some physical meet ups (with cookies) at Eagle Labs, Leila’s house and coffee shops. </a:t>
            </a:r>
          </a:p>
          <a:p>
            <a:pPr marL="311023" indent="-311023" algn="l" defTabSz="461518">
              <a:spcBef>
                <a:spcPts val="2800"/>
              </a:spcBef>
              <a:buSzPct val="100000"/>
              <a:buChar char="•"/>
              <a:defRPr sz="2212">
                <a:solidFill>
                  <a:srgbClr val="000000"/>
                </a:solidFill>
                <a:latin typeface="+mj-lt"/>
                <a:ea typeface="+mj-ea"/>
                <a:cs typeface="+mj-cs"/>
                <a:sym typeface="Futura"/>
              </a:defRPr>
            </a:pPr>
            <a:r>
              <a:t>The first step was ensure that a third party recipe API we had found (Edamam) would allow us to deliver something.</a:t>
            </a:r>
          </a:p>
          <a:p>
            <a:pPr marL="311023" indent="-311023" algn="l" defTabSz="461518">
              <a:spcBef>
                <a:spcPts val="2800"/>
              </a:spcBef>
              <a:buSzPct val="100000"/>
              <a:buChar char="•"/>
              <a:defRPr sz="2212">
                <a:solidFill>
                  <a:srgbClr val="000000"/>
                </a:solidFill>
                <a:latin typeface="+mj-lt"/>
                <a:ea typeface="+mj-ea"/>
                <a:cs typeface="+mj-cs"/>
                <a:sym typeface="Futura"/>
              </a:defRPr>
            </a:pPr>
            <a:r>
              <a:t>We built a proof of concept in React that accessed Edamam successfully - great - now fully committed to our idea!</a:t>
            </a:r>
          </a:p>
          <a:p>
            <a:pPr marL="311023" indent="-311023" algn="l" defTabSz="461518">
              <a:spcBef>
                <a:spcPts val="2800"/>
              </a:spcBef>
              <a:buSzPct val="100000"/>
              <a:buChar char="•"/>
              <a:defRPr sz="2212">
                <a:solidFill>
                  <a:srgbClr val="000000"/>
                </a:solidFill>
                <a:latin typeface="+mj-lt"/>
                <a:ea typeface="+mj-ea"/>
                <a:cs typeface="+mj-cs"/>
                <a:sym typeface="Futura"/>
              </a:defRPr>
            </a:pPr>
            <a:r>
              <a:t>Frontend could now progress with their design, meanwhile the backend team carried out a quick study  on other APIs to make sure we were using the most appropriate one for our needs.</a:t>
            </a:r>
          </a:p>
          <a:p>
            <a:pPr marL="311023" indent="-311023" algn="l" defTabSz="461518">
              <a:spcBef>
                <a:spcPts val="2800"/>
              </a:spcBef>
              <a:buSzPct val="100000"/>
              <a:buChar char="•"/>
              <a:defRPr sz="2212">
                <a:solidFill>
                  <a:srgbClr val="000000"/>
                </a:solidFill>
                <a:latin typeface="+mj-lt"/>
                <a:ea typeface="+mj-ea"/>
                <a:cs typeface="+mj-cs"/>
                <a:sym typeface="Futura"/>
              </a:defRPr>
            </a:pPr>
            <a:r>
              <a:t>It was also important to show that we could create a database and build an API to access that so the backend team worked on that aspect.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5" name="Image Gallery"/>
          <p:cNvGrpSpPr/>
          <p:nvPr/>
        </p:nvGrpSpPr>
        <p:grpSpPr>
          <a:xfrm>
            <a:off x="676506" y="610526"/>
            <a:ext cx="11651788" cy="8802291"/>
            <a:chOff x="0" y="0"/>
            <a:chExt cx="11651787" cy="8802290"/>
          </a:xfrm>
        </p:grpSpPr>
        <p:pic>
          <p:nvPicPr>
            <p:cNvPr id="153" name="Screen Shot 2020-01-04 at 16.34.56.png" descr="Screen Shot 2020-01-04 at 16.34.56.png"/>
            <p:cNvPicPr>
              <a:picLocks noChangeAspect="1"/>
            </p:cNvPicPr>
            <p:nvPr/>
          </p:nvPicPr>
          <p:blipFill>
            <a:blip r:embed="rId2">
              <a:extLst/>
            </a:blip>
            <a:srcRect l="0" t="1388" r="0" b="1388"/>
            <a:stretch>
              <a:fillRect/>
            </a:stretch>
          </p:blipFill>
          <p:spPr>
            <a:xfrm>
              <a:off x="0" y="0"/>
              <a:ext cx="11651788" cy="8268891"/>
            </a:xfrm>
            <a:prstGeom prst="rect">
              <a:avLst/>
            </a:prstGeom>
            <a:ln w="12700" cap="flat">
              <a:noFill/>
              <a:miter lim="400000"/>
            </a:ln>
            <a:effectLst/>
          </p:spPr>
        </p:pic>
        <p:sp>
          <p:nvSpPr>
            <p:cNvPr id="154" name="Type to enter a caption."/>
            <p:cNvSpPr/>
            <p:nvPr/>
          </p:nvSpPr>
          <p:spPr>
            <a:xfrm>
              <a:off x="0" y="8345090"/>
              <a:ext cx="11651788"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000"/>
              </a:lvl1pPr>
            </a:lstStyle>
            <a:p>
              <a:pPr/>
              <a:r>
                <a:t>Type to enter a caption.</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5E0033"/>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Futura"/>
        <a:ea typeface="Futura"/>
        <a:cs typeface="Futura"/>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Futura"/>
        <a:ea typeface="Futura"/>
        <a:cs typeface="Futura"/>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oefler Text"/>
            <a:ea typeface="Hoefler Text"/>
            <a:cs typeface="Hoefler Text"/>
            <a:sym typeface="Hoefler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